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8" r:id="rId4"/>
    <p:sldId id="272" r:id="rId5"/>
    <p:sldId id="273" r:id="rId6"/>
    <p:sldId id="274" r:id="rId7"/>
    <p:sldId id="275" r:id="rId8"/>
    <p:sldId id="276" r:id="rId9"/>
    <p:sldId id="277" r:id="rId10"/>
    <p:sldId id="278" r:id="rId11"/>
    <p:sldId id="279" r:id="rId12"/>
    <p:sldId id="280" r:id="rId13"/>
    <p:sldId id="281" r:id="rId14"/>
    <p:sldId id="282" r:id="rId15"/>
    <p:sldId id="283" r:id="rId16"/>
    <p:sldId id="285" r:id="rId17"/>
    <p:sldId id="286" r:id="rId18"/>
    <p:sldId id="287" r:id="rId19"/>
    <p:sldId id="288" r:id="rId20"/>
    <p:sldId id="302" r:id="rId21"/>
    <p:sldId id="303" r:id="rId22"/>
    <p:sldId id="291" r:id="rId23"/>
    <p:sldId id="292" r:id="rId24"/>
    <p:sldId id="293" r:id="rId25"/>
    <p:sldId id="290" r:id="rId26"/>
    <p:sldId id="289" r:id="rId27"/>
    <p:sldId id="294" r:id="rId28"/>
    <p:sldId id="295" r:id="rId29"/>
    <p:sldId id="296" r:id="rId30"/>
    <p:sldId id="297" r:id="rId31"/>
    <p:sldId id="298" r:id="rId32"/>
    <p:sldId id="299" r:id="rId33"/>
    <p:sldId id="300" r:id="rId34"/>
    <p:sldId id="309" r:id="rId35"/>
    <p:sldId id="312" r:id="rId36"/>
    <p:sldId id="310" r:id="rId37"/>
    <p:sldId id="311" r:id="rId38"/>
    <p:sldId id="304" r:id="rId39"/>
    <p:sldId id="305" r:id="rId40"/>
    <p:sldId id="307" r:id="rId41"/>
    <p:sldId id="306" r:id="rId42"/>
    <p:sldId id="301" r:id="rId43"/>
    <p:sldId id="257" r:id="rId44"/>
    <p:sldId id="270" r:id="rId45"/>
  </p:sldIdLst>
  <p:sldSz cx="18288000" cy="10287000"/>
  <p:notesSz cx="6858000" cy="9144000"/>
  <p:embeddedFontLst>
    <p:embeddedFont>
      <p:font typeface="Montserrat Semi-Bold" panose="020B0604020202020204" charset="0"/>
      <p:regular r:id="rId46"/>
    </p:embeddedFont>
    <p:embeddedFont>
      <p:font typeface="Montserrat Ultra-Bold"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22" autoAdjust="0"/>
  </p:normalViewPr>
  <p:slideViewPr>
    <p:cSldViewPr>
      <p:cViewPr varScale="1">
        <p:scale>
          <a:sx n="55" d="100"/>
          <a:sy n="55" d="100"/>
        </p:scale>
        <p:origin x="77" y="2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_rels/data2.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CC5E2A-E9BE-4CCB-9C3C-A066ADD28B0F}" type="doc">
      <dgm:prSet loTypeId="urn:microsoft.com/office/officeart/2005/8/layout/radial2" loCatId="relationship" qsTypeId="urn:microsoft.com/office/officeart/2005/8/quickstyle/simple4" qsCatId="simple" csTypeId="urn:microsoft.com/office/officeart/2005/8/colors/accent1_2" csCatId="accent1" phldr="1"/>
      <dgm:spPr/>
      <dgm:t>
        <a:bodyPr/>
        <a:lstStyle/>
        <a:p>
          <a:endParaRPr lang="en-IN"/>
        </a:p>
      </dgm:t>
    </dgm:pt>
    <dgm:pt modelId="{189231A5-60B9-4933-88F0-CC289281D178}">
      <dgm:prSet phldrT="[Text]"/>
      <dgm:spPr/>
      <dgm:t>
        <a:bodyPr/>
        <a:lstStyle/>
        <a:p>
          <a:r>
            <a:rPr lang="en-US" dirty="0">
              <a:latin typeface="Times New Roman" panose="02020603050405020304" pitchFamily="18" charset="0"/>
              <a:cs typeface="Times New Roman" panose="02020603050405020304" pitchFamily="18" charset="0"/>
            </a:rPr>
            <a:t>Login</a:t>
          </a:r>
          <a:endParaRPr lang="en-IN" dirty="0">
            <a:latin typeface="Times New Roman" panose="02020603050405020304" pitchFamily="18" charset="0"/>
            <a:cs typeface="Times New Roman" panose="02020603050405020304" pitchFamily="18" charset="0"/>
          </a:endParaRPr>
        </a:p>
      </dgm:t>
    </dgm:pt>
    <dgm:pt modelId="{626629C6-2473-41D6-B7EE-D26F4233CD46}" type="parTrans" cxnId="{BF3B6717-CBB2-4578-B143-6644D13CA27A}">
      <dgm:prSet/>
      <dgm:spPr/>
      <dgm:t>
        <a:bodyPr/>
        <a:lstStyle/>
        <a:p>
          <a:endParaRPr lang="en-IN"/>
        </a:p>
      </dgm:t>
    </dgm:pt>
    <dgm:pt modelId="{E828F33A-2190-48EC-A8D6-1F179A1E7F8E}" type="sibTrans" cxnId="{BF3B6717-CBB2-4578-B143-6644D13CA27A}">
      <dgm:prSet/>
      <dgm:spPr/>
      <dgm:t>
        <a:bodyPr/>
        <a:lstStyle/>
        <a:p>
          <a:endParaRPr lang="en-IN"/>
        </a:p>
      </dgm:t>
    </dgm:pt>
    <dgm:pt modelId="{F22D3FB4-D58E-4021-B374-BA33759D33B4}">
      <dgm:prSet phldrT="[Text]"/>
      <dgm:spPr/>
      <dgm:t>
        <a:bodyPr/>
        <a:lstStyle/>
        <a:p>
          <a:r>
            <a:rPr lang="en-US" dirty="0">
              <a:latin typeface="Times New Roman" panose="02020603050405020304" pitchFamily="18" charset="0"/>
              <a:cs typeface="Times New Roman" panose="02020603050405020304" pitchFamily="18" charset="0"/>
            </a:rPr>
            <a:t>Modify Employee details</a:t>
          </a:r>
          <a:endParaRPr lang="en-IN" dirty="0">
            <a:latin typeface="Times New Roman" panose="02020603050405020304" pitchFamily="18" charset="0"/>
            <a:cs typeface="Times New Roman" panose="02020603050405020304" pitchFamily="18" charset="0"/>
          </a:endParaRPr>
        </a:p>
      </dgm:t>
    </dgm:pt>
    <dgm:pt modelId="{094804E1-0317-4794-9D4C-4F1462C4300E}" type="parTrans" cxnId="{DEB891B8-61EB-44F4-985A-FE7FB89FF1DA}">
      <dgm:prSet/>
      <dgm:spPr/>
      <dgm:t>
        <a:bodyPr/>
        <a:lstStyle/>
        <a:p>
          <a:endParaRPr lang="en-IN"/>
        </a:p>
      </dgm:t>
    </dgm:pt>
    <dgm:pt modelId="{5CE54426-4FA9-4B4E-9C9D-5E4C8A34B8EB}" type="sibTrans" cxnId="{DEB891B8-61EB-44F4-985A-FE7FB89FF1DA}">
      <dgm:prSet/>
      <dgm:spPr/>
      <dgm:t>
        <a:bodyPr/>
        <a:lstStyle/>
        <a:p>
          <a:endParaRPr lang="en-IN"/>
        </a:p>
      </dgm:t>
    </dgm:pt>
    <dgm:pt modelId="{09D060C1-8829-4611-9311-F217DE65EA60}">
      <dgm:prSet phldrT="[Text]"/>
      <dgm:spPr/>
      <dgm:t>
        <a:bodyPr/>
        <a:lstStyle/>
        <a:p>
          <a:r>
            <a:rPr lang="en-US" dirty="0">
              <a:latin typeface="Times New Roman" panose="02020603050405020304" pitchFamily="18" charset="0"/>
              <a:cs typeface="Times New Roman" panose="02020603050405020304" pitchFamily="18" charset="0"/>
            </a:rPr>
            <a:t>Leave Approval or Reject</a:t>
          </a:r>
          <a:endParaRPr lang="en-IN" dirty="0">
            <a:latin typeface="Times New Roman" panose="02020603050405020304" pitchFamily="18" charset="0"/>
            <a:cs typeface="Times New Roman" panose="02020603050405020304" pitchFamily="18" charset="0"/>
          </a:endParaRPr>
        </a:p>
      </dgm:t>
    </dgm:pt>
    <dgm:pt modelId="{4DACF359-F667-4D4D-8637-9CCA0960410C}" type="parTrans" cxnId="{44ABD915-C904-4D39-B7CC-AFF9C4BE2005}">
      <dgm:prSet/>
      <dgm:spPr/>
      <dgm:t>
        <a:bodyPr/>
        <a:lstStyle/>
        <a:p>
          <a:endParaRPr lang="en-IN"/>
        </a:p>
      </dgm:t>
    </dgm:pt>
    <dgm:pt modelId="{88E8413C-AAC5-4EA1-8302-EC2765C3673A}" type="sibTrans" cxnId="{44ABD915-C904-4D39-B7CC-AFF9C4BE2005}">
      <dgm:prSet/>
      <dgm:spPr/>
      <dgm:t>
        <a:bodyPr/>
        <a:lstStyle/>
        <a:p>
          <a:endParaRPr lang="en-IN"/>
        </a:p>
      </dgm:t>
    </dgm:pt>
    <dgm:pt modelId="{BD017520-D5C7-421D-BF55-D079FF37A84B}">
      <dgm:prSet phldrT="[Text]"/>
      <dgm:spPr/>
      <dgm:t>
        <a:bodyPr/>
        <a:lstStyle/>
        <a:p>
          <a:r>
            <a:rPr lang="en-US" dirty="0">
              <a:latin typeface="Times New Roman" panose="02020603050405020304" pitchFamily="18" charset="0"/>
              <a:cs typeface="Times New Roman" panose="02020603050405020304" pitchFamily="18" charset="0"/>
            </a:rPr>
            <a:t>Checks Resume</a:t>
          </a:r>
          <a:endParaRPr lang="en-IN" dirty="0">
            <a:latin typeface="Times New Roman" panose="02020603050405020304" pitchFamily="18" charset="0"/>
            <a:cs typeface="Times New Roman" panose="02020603050405020304" pitchFamily="18" charset="0"/>
          </a:endParaRPr>
        </a:p>
      </dgm:t>
    </dgm:pt>
    <dgm:pt modelId="{740B7F21-543D-41D5-B89C-791409E08B28}" type="parTrans" cxnId="{DBAC80C2-2EB2-4517-9EEA-4290928A1E39}">
      <dgm:prSet/>
      <dgm:spPr/>
      <dgm:t>
        <a:bodyPr/>
        <a:lstStyle/>
        <a:p>
          <a:endParaRPr lang="en-IN"/>
        </a:p>
      </dgm:t>
    </dgm:pt>
    <dgm:pt modelId="{0220F909-09E3-4FA4-AF77-422D0957B733}" type="sibTrans" cxnId="{DBAC80C2-2EB2-4517-9EEA-4290928A1E39}">
      <dgm:prSet/>
      <dgm:spPr/>
      <dgm:t>
        <a:bodyPr/>
        <a:lstStyle/>
        <a:p>
          <a:endParaRPr lang="en-IN"/>
        </a:p>
      </dgm:t>
    </dgm:pt>
    <dgm:pt modelId="{A2147A05-B192-4A98-BE83-60408913AC6D}">
      <dgm:prSet phldrT="[Text]"/>
      <dgm:spPr/>
      <dgm:t>
        <a:bodyPr/>
        <a:lstStyle/>
        <a:p>
          <a:r>
            <a:rPr lang="en-US" dirty="0">
              <a:latin typeface="Times New Roman" panose="02020603050405020304" pitchFamily="18" charset="0"/>
              <a:cs typeface="Times New Roman" panose="02020603050405020304" pitchFamily="18" charset="0"/>
            </a:rPr>
            <a:t>View Complaints</a:t>
          </a:r>
          <a:endParaRPr lang="en-IN" dirty="0">
            <a:latin typeface="Times New Roman" panose="02020603050405020304" pitchFamily="18" charset="0"/>
            <a:cs typeface="Times New Roman" panose="02020603050405020304" pitchFamily="18" charset="0"/>
          </a:endParaRPr>
        </a:p>
      </dgm:t>
    </dgm:pt>
    <dgm:pt modelId="{807CAF68-BA68-4784-9ED0-C81F87DEC8DB}" type="parTrans" cxnId="{D240CF52-BCC5-44B7-A2C2-91BDCDBC02C4}">
      <dgm:prSet/>
      <dgm:spPr/>
      <dgm:t>
        <a:bodyPr/>
        <a:lstStyle/>
        <a:p>
          <a:endParaRPr lang="en-IN"/>
        </a:p>
      </dgm:t>
    </dgm:pt>
    <dgm:pt modelId="{283CAD31-5489-44C6-84A0-68AA6F77645B}" type="sibTrans" cxnId="{D240CF52-BCC5-44B7-A2C2-91BDCDBC02C4}">
      <dgm:prSet/>
      <dgm:spPr/>
      <dgm:t>
        <a:bodyPr/>
        <a:lstStyle/>
        <a:p>
          <a:endParaRPr lang="en-IN"/>
        </a:p>
      </dgm:t>
    </dgm:pt>
    <dgm:pt modelId="{641133D0-EB49-4BE2-8C89-4078A1C950C0}">
      <dgm:prSet phldrT="[Text]"/>
      <dgm:spPr/>
      <dgm:t>
        <a:bodyPr/>
        <a:lstStyle/>
        <a:p>
          <a:r>
            <a:rPr lang="en-US" dirty="0">
              <a:latin typeface="Times New Roman" panose="02020603050405020304" pitchFamily="18" charset="0"/>
              <a:cs typeface="Times New Roman" panose="02020603050405020304" pitchFamily="18" charset="0"/>
            </a:rPr>
            <a:t>View Reports</a:t>
          </a:r>
          <a:endParaRPr lang="en-IN" dirty="0">
            <a:latin typeface="Times New Roman" panose="02020603050405020304" pitchFamily="18" charset="0"/>
            <a:cs typeface="Times New Roman" panose="02020603050405020304" pitchFamily="18" charset="0"/>
          </a:endParaRPr>
        </a:p>
      </dgm:t>
    </dgm:pt>
    <dgm:pt modelId="{ECA27DF8-DA3F-49D2-ABCF-097AB22EB094}" type="parTrans" cxnId="{E49BC267-B9AD-4F80-9D1B-E744420C8B0D}">
      <dgm:prSet/>
      <dgm:spPr/>
      <dgm:t>
        <a:bodyPr/>
        <a:lstStyle/>
        <a:p>
          <a:endParaRPr lang="en-IN"/>
        </a:p>
      </dgm:t>
    </dgm:pt>
    <dgm:pt modelId="{3FE5959C-D095-4B95-A87C-80538E3D982A}" type="sibTrans" cxnId="{E49BC267-B9AD-4F80-9D1B-E744420C8B0D}">
      <dgm:prSet/>
      <dgm:spPr/>
      <dgm:t>
        <a:bodyPr/>
        <a:lstStyle/>
        <a:p>
          <a:endParaRPr lang="en-IN"/>
        </a:p>
      </dgm:t>
    </dgm:pt>
    <dgm:pt modelId="{5E3DE2A1-9834-46B7-A93A-D4B88E911401}">
      <dgm:prSet phldrT="[Text]"/>
      <dgm:spPr/>
      <dgm:t>
        <a:bodyPr/>
        <a:lstStyle/>
        <a:p>
          <a:r>
            <a:rPr lang="en-US" dirty="0">
              <a:latin typeface="Times New Roman" panose="02020603050405020304" pitchFamily="18" charset="0"/>
              <a:cs typeface="Times New Roman" panose="02020603050405020304" pitchFamily="18" charset="0"/>
            </a:rPr>
            <a:t>View Feedbacks</a:t>
          </a:r>
          <a:endParaRPr lang="en-IN" dirty="0">
            <a:latin typeface="Times New Roman" panose="02020603050405020304" pitchFamily="18" charset="0"/>
            <a:cs typeface="Times New Roman" panose="02020603050405020304" pitchFamily="18" charset="0"/>
          </a:endParaRPr>
        </a:p>
      </dgm:t>
    </dgm:pt>
    <dgm:pt modelId="{DEECA222-1EB9-4EC8-89BB-FFB7A952F587}" type="parTrans" cxnId="{872EDAA3-CBE5-4F9C-BE93-2A6527068C8F}">
      <dgm:prSet/>
      <dgm:spPr/>
      <dgm:t>
        <a:bodyPr/>
        <a:lstStyle/>
        <a:p>
          <a:endParaRPr lang="en-IN"/>
        </a:p>
      </dgm:t>
    </dgm:pt>
    <dgm:pt modelId="{C23FA07C-6C85-46A9-8F84-F26759552CDB}" type="sibTrans" cxnId="{872EDAA3-CBE5-4F9C-BE93-2A6527068C8F}">
      <dgm:prSet/>
      <dgm:spPr/>
      <dgm:t>
        <a:bodyPr/>
        <a:lstStyle/>
        <a:p>
          <a:endParaRPr lang="en-IN"/>
        </a:p>
      </dgm:t>
    </dgm:pt>
    <dgm:pt modelId="{91690BC2-F912-4E43-9E1B-6D5A33FB57C7}">
      <dgm:prSet/>
      <dgm:spPr/>
      <dgm:t>
        <a:bodyPr/>
        <a:lstStyle/>
        <a:p>
          <a:endParaRPr lang="en-IN" dirty="0"/>
        </a:p>
      </dgm:t>
    </dgm:pt>
    <dgm:pt modelId="{F08D698B-FC44-42E0-BF83-2923F36CD62A}" type="parTrans" cxnId="{EABDB65E-E1FB-40C7-9783-460155728C5E}">
      <dgm:prSet/>
      <dgm:spPr/>
      <dgm:t>
        <a:bodyPr/>
        <a:lstStyle/>
        <a:p>
          <a:endParaRPr lang="en-IN"/>
        </a:p>
      </dgm:t>
    </dgm:pt>
    <dgm:pt modelId="{D69C6BD7-60E1-45A3-B0A2-58A66839F223}" type="sibTrans" cxnId="{EABDB65E-E1FB-40C7-9783-460155728C5E}">
      <dgm:prSet/>
      <dgm:spPr/>
      <dgm:t>
        <a:bodyPr/>
        <a:lstStyle/>
        <a:p>
          <a:endParaRPr lang="en-IN"/>
        </a:p>
      </dgm:t>
    </dgm:pt>
    <dgm:pt modelId="{B3C70E86-8705-4D11-B157-73CA2F2EBF63}" type="pres">
      <dgm:prSet presAssocID="{04CC5E2A-E9BE-4CCB-9C3C-A066ADD28B0F}" presName="composite" presStyleCnt="0">
        <dgm:presLayoutVars>
          <dgm:chMax val="5"/>
          <dgm:dir/>
          <dgm:animLvl val="ctr"/>
          <dgm:resizeHandles val="exact"/>
        </dgm:presLayoutVars>
      </dgm:prSet>
      <dgm:spPr/>
    </dgm:pt>
    <dgm:pt modelId="{8BBB9F01-40F1-4081-9A42-39FD79DF5596}" type="pres">
      <dgm:prSet presAssocID="{04CC5E2A-E9BE-4CCB-9C3C-A066ADD28B0F}" presName="cycle" presStyleCnt="0"/>
      <dgm:spPr/>
    </dgm:pt>
    <dgm:pt modelId="{99501852-063D-4163-87D3-4CACA4E10704}" type="pres">
      <dgm:prSet presAssocID="{04CC5E2A-E9BE-4CCB-9C3C-A066ADD28B0F}" presName="centerShape" presStyleCnt="0"/>
      <dgm:spPr/>
    </dgm:pt>
    <dgm:pt modelId="{441D8FFB-9942-49C3-A543-7DEC0402C904}" type="pres">
      <dgm:prSet presAssocID="{04CC5E2A-E9BE-4CCB-9C3C-A066ADD28B0F}" presName="connSite" presStyleLbl="node1" presStyleIdx="0" presStyleCnt="8"/>
      <dgm:spPr/>
    </dgm:pt>
    <dgm:pt modelId="{D91602B9-6936-490C-BEDA-4E23B4AA1F65}" type="pres">
      <dgm:prSet presAssocID="{04CC5E2A-E9BE-4CCB-9C3C-A066ADD28B0F}" presName="visible" presStyleLbl="node1" presStyleIdx="0" presStyleCnt="8" custScaleX="72418" custScaleY="70594" custLinFactNeighborX="6274" custLinFactNeighborY="-328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2000" b="-2000"/>
          </a:stretch>
        </a:blipFill>
      </dgm:spPr>
      <dgm:extLst>
        <a:ext uri="{E40237B7-FDA0-4F09-8148-C483321AD2D9}">
          <dgm14:cNvPr xmlns:dgm14="http://schemas.microsoft.com/office/drawing/2010/diagram" id="0" name="" descr="Man with solid fill"/>
        </a:ext>
      </dgm:extLst>
    </dgm:pt>
    <dgm:pt modelId="{B582A1CD-A417-4DBE-8938-C432C7649624}" type="pres">
      <dgm:prSet presAssocID="{626629C6-2473-41D6-B7EE-D26F4233CD46}" presName="Name25" presStyleLbl="parChTrans1D1" presStyleIdx="0" presStyleCnt="7"/>
      <dgm:spPr/>
    </dgm:pt>
    <dgm:pt modelId="{895CDC43-4968-4AC3-AA22-01A610BD721B}" type="pres">
      <dgm:prSet presAssocID="{189231A5-60B9-4933-88F0-CC289281D178}" presName="node" presStyleCnt="0"/>
      <dgm:spPr/>
    </dgm:pt>
    <dgm:pt modelId="{457E43B5-06A3-4467-8ED7-F5A06D088CC6}" type="pres">
      <dgm:prSet presAssocID="{189231A5-60B9-4933-88F0-CC289281D178}" presName="parentNode" presStyleLbl="node1" presStyleIdx="1" presStyleCnt="8" custScaleX="218699" custScaleY="68233" custLinFactX="100000" custLinFactNeighborX="192514" custLinFactNeighborY="-317">
        <dgm:presLayoutVars>
          <dgm:chMax val="1"/>
          <dgm:bulletEnabled val="1"/>
        </dgm:presLayoutVars>
      </dgm:prSet>
      <dgm:spPr/>
    </dgm:pt>
    <dgm:pt modelId="{365D6994-EDE1-4291-B896-F4B79D30CC06}" type="pres">
      <dgm:prSet presAssocID="{189231A5-60B9-4933-88F0-CC289281D178}" presName="childNode" presStyleLbl="revTx" presStyleIdx="0" presStyleCnt="1">
        <dgm:presLayoutVars>
          <dgm:bulletEnabled val="1"/>
        </dgm:presLayoutVars>
      </dgm:prSet>
      <dgm:spPr/>
    </dgm:pt>
    <dgm:pt modelId="{343BAFE2-CCA7-4688-B85C-B20F5E2A6E24}" type="pres">
      <dgm:prSet presAssocID="{094804E1-0317-4794-9D4C-4F1462C4300E}" presName="Name25" presStyleLbl="parChTrans1D1" presStyleIdx="1" presStyleCnt="7"/>
      <dgm:spPr/>
    </dgm:pt>
    <dgm:pt modelId="{27E7B953-B9CB-422C-AB54-C4F75109D48E}" type="pres">
      <dgm:prSet presAssocID="{F22D3FB4-D58E-4021-B374-BA33759D33B4}" presName="node" presStyleCnt="0"/>
      <dgm:spPr/>
    </dgm:pt>
    <dgm:pt modelId="{C3A7F62E-0D48-491C-AFAF-A6DC1FCC64A4}" type="pres">
      <dgm:prSet presAssocID="{F22D3FB4-D58E-4021-B374-BA33759D33B4}" presName="parentNode" presStyleLbl="node1" presStyleIdx="2" presStyleCnt="8" custScaleX="218699" custScaleY="68233" custLinFactX="100000" custLinFactNeighborX="136471" custLinFactNeighborY="-6247">
        <dgm:presLayoutVars>
          <dgm:chMax val="1"/>
          <dgm:bulletEnabled val="1"/>
        </dgm:presLayoutVars>
      </dgm:prSet>
      <dgm:spPr/>
    </dgm:pt>
    <dgm:pt modelId="{B773EF3A-DA42-4A7C-AAEF-0AE9645514DA}" type="pres">
      <dgm:prSet presAssocID="{F22D3FB4-D58E-4021-B374-BA33759D33B4}" presName="childNode" presStyleLbl="revTx" presStyleIdx="0" presStyleCnt="1">
        <dgm:presLayoutVars>
          <dgm:bulletEnabled val="1"/>
        </dgm:presLayoutVars>
      </dgm:prSet>
      <dgm:spPr/>
    </dgm:pt>
    <dgm:pt modelId="{8F3E1B17-6C6E-469B-BBA7-0D59A0C2689B}" type="pres">
      <dgm:prSet presAssocID="{4DACF359-F667-4D4D-8637-9CCA0960410C}" presName="Name25" presStyleLbl="parChTrans1D1" presStyleIdx="2" presStyleCnt="7"/>
      <dgm:spPr/>
    </dgm:pt>
    <dgm:pt modelId="{CD36CB95-1938-45FF-8161-76C6DECB10CE}" type="pres">
      <dgm:prSet presAssocID="{09D060C1-8829-4611-9311-F217DE65EA60}" presName="node" presStyleCnt="0"/>
      <dgm:spPr/>
    </dgm:pt>
    <dgm:pt modelId="{0BC10038-5BAA-42EF-8277-5AAB810C767F}" type="pres">
      <dgm:prSet presAssocID="{09D060C1-8829-4611-9311-F217DE65EA60}" presName="parentNode" presStyleLbl="node1" presStyleIdx="3" presStyleCnt="8" custScaleX="218699" custScaleY="68233" custLinFactX="100000" custLinFactNeighborX="147124" custLinFactNeighborY="-27590">
        <dgm:presLayoutVars>
          <dgm:chMax val="1"/>
          <dgm:bulletEnabled val="1"/>
        </dgm:presLayoutVars>
      </dgm:prSet>
      <dgm:spPr/>
    </dgm:pt>
    <dgm:pt modelId="{6DA7F6DC-5580-45E6-BC11-4D765C13DA19}" type="pres">
      <dgm:prSet presAssocID="{09D060C1-8829-4611-9311-F217DE65EA60}" presName="childNode" presStyleLbl="revTx" presStyleIdx="0" presStyleCnt="1">
        <dgm:presLayoutVars>
          <dgm:bulletEnabled val="1"/>
        </dgm:presLayoutVars>
      </dgm:prSet>
      <dgm:spPr/>
    </dgm:pt>
    <dgm:pt modelId="{DBACF665-281E-4E11-A578-5BE0E4B454BD}" type="pres">
      <dgm:prSet presAssocID="{740B7F21-543D-41D5-B89C-791409E08B28}" presName="Name25" presStyleLbl="parChTrans1D1" presStyleIdx="3" presStyleCnt="7"/>
      <dgm:spPr/>
    </dgm:pt>
    <dgm:pt modelId="{99A1F9DF-C1C0-4335-92BC-D2A69FCC20B1}" type="pres">
      <dgm:prSet presAssocID="{BD017520-D5C7-421D-BF55-D079FF37A84B}" presName="node" presStyleCnt="0"/>
      <dgm:spPr/>
    </dgm:pt>
    <dgm:pt modelId="{51EA0946-CB61-4127-BCA8-8B678868FB85}" type="pres">
      <dgm:prSet presAssocID="{BD017520-D5C7-421D-BF55-D079FF37A84B}" presName="parentNode" presStyleLbl="node1" presStyleIdx="4" presStyleCnt="8" custScaleX="218699" custScaleY="68233" custLinFactX="100000" custLinFactNeighborX="179772" custLinFactNeighborY="-40356">
        <dgm:presLayoutVars>
          <dgm:chMax val="1"/>
          <dgm:bulletEnabled val="1"/>
        </dgm:presLayoutVars>
      </dgm:prSet>
      <dgm:spPr/>
    </dgm:pt>
    <dgm:pt modelId="{66EDAC06-34BC-45E1-BCCE-B72DA3278D71}" type="pres">
      <dgm:prSet presAssocID="{BD017520-D5C7-421D-BF55-D079FF37A84B}" presName="childNode" presStyleLbl="revTx" presStyleIdx="0" presStyleCnt="1">
        <dgm:presLayoutVars>
          <dgm:bulletEnabled val="1"/>
        </dgm:presLayoutVars>
      </dgm:prSet>
      <dgm:spPr/>
    </dgm:pt>
    <dgm:pt modelId="{B7AE77C2-2AF8-4E2A-B0AD-6AD472198297}" type="pres">
      <dgm:prSet presAssocID="{807CAF68-BA68-4784-9ED0-C81F87DEC8DB}" presName="Name25" presStyleLbl="parChTrans1D1" presStyleIdx="4" presStyleCnt="7"/>
      <dgm:spPr/>
    </dgm:pt>
    <dgm:pt modelId="{1DED35E7-AFE4-454C-9887-64750D578176}" type="pres">
      <dgm:prSet presAssocID="{A2147A05-B192-4A98-BE83-60408913AC6D}" presName="node" presStyleCnt="0"/>
      <dgm:spPr/>
    </dgm:pt>
    <dgm:pt modelId="{E2C83396-1420-4B68-8146-25196DEC9377}" type="pres">
      <dgm:prSet presAssocID="{A2147A05-B192-4A98-BE83-60408913AC6D}" presName="parentNode" presStyleLbl="node1" presStyleIdx="5" presStyleCnt="8" custScaleX="218699" custScaleY="68233" custLinFactX="100000" custLinFactNeighborX="148660" custLinFactNeighborY="-44584">
        <dgm:presLayoutVars>
          <dgm:chMax val="1"/>
          <dgm:bulletEnabled val="1"/>
        </dgm:presLayoutVars>
      </dgm:prSet>
      <dgm:spPr/>
    </dgm:pt>
    <dgm:pt modelId="{464043FA-78E4-4C64-9271-675591C24EA2}" type="pres">
      <dgm:prSet presAssocID="{A2147A05-B192-4A98-BE83-60408913AC6D}" presName="childNode" presStyleLbl="revTx" presStyleIdx="0" presStyleCnt="1">
        <dgm:presLayoutVars>
          <dgm:bulletEnabled val="1"/>
        </dgm:presLayoutVars>
      </dgm:prSet>
      <dgm:spPr/>
    </dgm:pt>
    <dgm:pt modelId="{F61503BF-286F-46E2-B885-2BAA66843C6C}" type="pres">
      <dgm:prSet presAssocID="{ECA27DF8-DA3F-49D2-ABCF-097AB22EB094}" presName="Name25" presStyleLbl="parChTrans1D1" presStyleIdx="5" presStyleCnt="7"/>
      <dgm:spPr/>
    </dgm:pt>
    <dgm:pt modelId="{F8337618-68E2-47DB-91FA-013C92BABE04}" type="pres">
      <dgm:prSet presAssocID="{641133D0-EB49-4BE2-8C89-4078A1C950C0}" presName="node" presStyleCnt="0"/>
      <dgm:spPr/>
    </dgm:pt>
    <dgm:pt modelId="{E56D63D1-189E-4FB0-BB1F-17124996E8C2}" type="pres">
      <dgm:prSet presAssocID="{641133D0-EB49-4BE2-8C89-4078A1C950C0}" presName="parentNode" presStyleLbl="node1" presStyleIdx="6" presStyleCnt="8" custScaleX="218699" custScaleY="68233" custLinFactX="100000" custLinFactNeighborX="122775" custLinFactNeighborY="-63539">
        <dgm:presLayoutVars>
          <dgm:chMax val="1"/>
          <dgm:bulletEnabled val="1"/>
        </dgm:presLayoutVars>
      </dgm:prSet>
      <dgm:spPr/>
    </dgm:pt>
    <dgm:pt modelId="{A9823853-D261-4A2B-9F56-7723639C2DCD}" type="pres">
      <dgm:prSet presAssocID="{641133D0-EB49-4BE2-8C89-4078A1C950C0}" presName="childNode" presStyleLbl="revTx" presStyleIdx="0" presStyleCnt="1">
        <dgm:presLayoutVars>
          <dgm:bulletEnabled val="1"/>
        </dgm:presLayoutVars>
      </dgm:prSet>
      <dgm:spPr/>
    </dgm:pt>
    <dgm:pt modelId="{01BF8054-FF93-440C-86D8-30AF87C625D0}" type="pres">
      <dgm:prSet presAssocID="{DEECA222-1EB9-4EC8-89BB-FFB7A952F587}" presName="Name25" presStyleLbl="parChTrans1D1" presStyleIdx="6" presStyleCnt="7"/>
      <dgm:spPr/>
    </dgm:pt>
    <dgm:pt modelId="{97A508E6-F86E-413F-ADDB-8C5E623EFAE3}" type="pres">
      <dgm:prSet presAssocID="{5E3DE2A1-9834-46B7-A93A-D4B88E911401}" presName="node" presStyleCnt="0"/>
      <dgm:spPr/>
    </dgm:pt>
    <dgm:pt modelId="{03971EFA-9047-4307-B85E-BF8AC505F0C6}" type="pres">
      <dgm:prSet presAssocID="{5E3DE2A1-9834-46B7-A93A-D4B88E911401}" presName="parentNode" presStyleLbl="node1" presStyleIdx="7" presStyleCnt="8" custScaleX="218699" custScaleY="68233" custLinFactX="100000" custLinFactNeighborX="135472" custLinFactNeighborY="-67560">
        <dgm:presLayoutVars>
          <dgm:chMax val="1"/>
          <dgm:bulletEnabled val="1"/>
        </dgm:presLayoutVars>
      </dgm:prSet>
      <dgm:spPr/>
    </dgm:pt>
    <dgm:pt modelId="{5E86B0B2-74A6-4BE8-AB49-1123B6187A70}" type="pres">
      <dgm:prSet presAssocID="{5E3DE2A1-9834-46B7-A93A-D4B88E911401}" presName="childNode" presStyleLbl="revTx" presStyleIdx="0" presStyleCnt="1">
        <dgm:presLayoutVars>
          <dgm:bulletEnabled val="1"/>
        </dgm:presLayoutVars>
      </dgm:prSet>
      <dgm:spPr/>
    </dgm:pt>
  </dgm:ptLst>
  <dgm:cxnLst>
    <dgm:cxn modelId="{674BFB00-E8BF-4BCD-8F28-FCCAADFBE9CC}" type="presOf" srcId="{740B7F21-543D-41D5-B89C-791409E08B28}" destId="{DBACF665-281E-4E11-A578-5BE0E4B454BD}" srcOrd="0" destOrd="0" presId="urn:microsoft.com/office/officeart/2005/8/layout/radial2"/>
    <dgm:cxn modelId="{6E3B9A12-F6EE-43BC-8426-BB7F363A122B}" type="presOf" srcId="{641133D0-EB49-4BE2-8C89-4078A1C950C0}" destId="{E56D63D1-189E-4FB0-BB1F-17124996E8C2}" srcOrd="0" destOrd="0" presId="urn:microsoft.com/office/officeart/2005/8/layout/radial2"/>
    <dgm:cxn modelId="{44ABD915-C904-4D39-B7CC-AFF9C4BE2005}" srcId="{04CC5E2A-E9BE-4CCB-9C3C-A066ADD28B0F}" destId="{09D060C1-8829-4611-9311-F217DE65EA60}" srcOrd="2" destOrd="0" parTransId="{4DACF359-F667-4D4D-8637-9CCA0960410C}" sibTransId="{88E8413C-AAC5-4EA1-8302-EC2765C3673A}"/>
    <dgm:cxn modelId="{BF3B6717-CBB2-4578-B143-6644D13CA27A}" srcId="{04CC5E2A-E9BE-4CCB-9C3C-A066ADD28B0F}" destId="{189231A5-60B9-4933-88F0-CC289281D178}" srcOrd="0" destOrd="0" parTransId="{626629C6-2473-41D6-B7EE-D26F4233CD46}" sibTransId="{E828F33A-2190-48EC-A8D6-1F179A1E7F8E}"/>
    <dgm:cxn modelId="{7194BD1A-2443-4588-941D-8F59F500B160}" type="presOf" srcId="{A2147A05-B192-4A98-BE83-60408913AC6D}" destId="{E2C83396-1420-4B68-8146-25196DEC9377}" srcOrd="0" destOrd="0" presId="urn:microsoft.com/office/officeart/2005/8/layout/radial2"/>
    <dgm:cxn modelId="{A4334425-4A1B-4676-94E5-CD215F13A614}" type="presOf" srcId="{189231A5-60B9-4933-88F0-CC289281D178}" destId="{457E43B5-06A3-4467-8ED7-F5A06D088CC6}" srcOrd="0" destOrd="0" presId="urn:microsoft.com/office/officeart/2005/8/layout/radial2"/>
    <dgm:cxn modelId="{D7A88139-7BE4-4707-BE92-C910171DB32C}" type="presOf" srcId="{91690BC2-F912-4E43-9E1B-6D5A33FB57C7}" destId="{B773EF3A-DA42-4A7C-AAEF-0AE9645514DA}" srcOrd="0" destOrd="0" presId="urn:microsoft.com/office/officeart/2005/8/layout/radial2"/>
    <dgm:cxn modelId="{6374C95C-AFAF-4D99-8B26-1B6DE99F3C6E}" type="presOf" srcId="{807CAF68-BA68-4784-9ED0-C81F87DEC8DB}" destId="{B7AE77C2-2AF8-4E2A-B0AD-6AD472198297}" srcOrd="0" destOrd="0" presId="urn:microsoft.com/office/officeart/2005/8/layout/radial2"/>
    <dgm:cxn modelId="{EABDB65E-E1FB-40C7-9783-460155728C5E}" srcId="{F22D3FB4-D58E-4021-B374-BA33759D33B4}" destId="{91690BC2-F912-4E43-9E1B-6D5A33FB57C7}" srcOrd="0" destOrd="0" parTransId="{F08D698B-FC44-42E0-BF83-2923F36CD62A}" sibTransId="{D69C6BD7-60E1-45A3-B0A2-58A66839F223}"/>
    <dgm:cxn modelId="{E49BC267-B9AD-4F80-9D1B-E744420C8B0D}" srcId="{04CC5E2A-E9BE-4CCB-9C3C-A066ADD28B0F}" destId="{641133D0-EB49-4BE2-8C89-4078A1C950C0}" srcOrd="5" destOrd="0" parTransId="{ECA27DF8-DA3F-49D2-ABCF-097AB22EB094}" sibTransId="{3FE5959C-D095-4B95-A87C-80538E3D982A}"/>
    <dgm:cxn modelId="{D240CF52-BCC5-44B7-A2C2-91BDCDBC02C4}" srcId="{04CC5E2A-E9BE-4CCB-9C3C-A066ADD28B0F}" destId="{A2147A05-B192-4A98-BE83-60408913AC6D}" srcOrd="4" destOrd="0" parTransId="{807CAF68-BA68-4784-9ED0-C81F87DEC8DB}" sibTransId="{283CAD31-5489-44C6-84A0-68AA6F77645B}"/>
    <dgm:cxn modelId="{08F64977-D4D1-4AB1-A35B-C3D5B17FC820}" type="presOf" srcId="{5E3DE2A1-9834-46B7-A93A-D4B88E911401}" destId="{03971EFA-9047-4307-B85E-BF8AC505F0C6}" srcOrd="0" destOrd="0" presId="urn:microsoft.com/office/officeart/2005/8/layout/radial2"/>
    <dgm:cxn modelId="{714F9B78-68A5-4AB2-AC3D-C18E21362CEC}" type="presOf" srcId="{F22D3FB4-D58E-4021-B374-BA33759D33B4}" destId="{C3A7F62E-0D48-491C-AFAF-A6DC1FCC64A4}" srcOrd="0" destOrd="0" presId="urn:microsoft.com/office/officeart/2005/8/layout/radial2"/>
    <dgm:cxn modelId="{B6D42A7E-767D-4B95-9303-9EB1C0AE0A8D}" type="presOf" srcId="{BD017520-D5C7-421D-BF55-D079FF37A84B}" destId="{51EA0946-CB61-4127-BCA8-8B678868FB85}" srcOrd="0" destOrd="0" presId="urn:microsoft.com/office/officeart/2005/8/layout/radial2"/>
    <dgm:cxn modelId="{A1CEAB81-C005-415C-8578-756DEBD1E845}" type="presOf" srcId="{04CC5E2A-E9BE-4CCB-9C3C-A066ADD28B0F}" destId="{B3C70E86-8705-4D11-B157-73CA2F2EBF63}" srcOrd="0" destOrd="0" presId="urn:microsoft.com/office/officeart/2005/8/layout/radial2"/>
    <dgm:cxn modelId="{872EDAA3-CBE5-4F9C-BE93-2A6527068C8F}" srcId="{04CC5E2A-E9BE-4CCB-9C3C-A066ADD28B0F}" destId="{5E3DE2A1-9834-46B7-A93A-D4B88E911401}" srcOrd="6" destOrd="0" parTransId="{DEECA222-1EB9-4EC8-89BB-FFB7A952F587}" sibTransId="{C23FA07C-6C85-46A9-8F84-F26759552CDB}"/>
    <dgm:cxn modelId="{6F0361A4-B83F-4412-BA20-A9FB0DAF8305}" type="presOf" srcId="{094804E1-0317-4794-9D4C-4F1462C4300E}" destId="{343BAFE2-CCA7-4688-B85C-B20F5E2A6E24}" srcOrd="0" destOrd="0" presId="urn:microsoft.com/office/officeart/2005/8/layout/radial2"/>
    <dgm:cxn modelId="{DEB891B8-61EB-44F4-985A-FE7FB89FF1DA}" srcId="{04CC5E2A-E9BE-4CCB-9C3C-A066ADD28B0F}" destId="{F22D3FB4-D58E-4021-B374-BA33759D33B4}" srcOrd="1" destOrd="0" parTransId="{094804E1-0317-4794-9D4C-4F1462C4300E}" sibTransId="{5CE54426-4FA9-4B4E-9C9D-5E4C8A34B8EB}"/>
    <dgm:cxn modelId="{DBAC80C2-2EB2-4517-9EEA-4290928A1E39}" srcId="{04CC5E2A-E9BE-4CCB-9C3C-A066ADD28B0F}" destId="{BD017520-D5C7-421D-BF55-D079FF37A84B}" srcOrd="3" destOrd="0" parTransId="{740B7F21-543D-41D5-B89C-791409E08B28}" sibTransId="{0220F909-09E3-4FA4-AF77-422D0957B733}"/>
    <dgm:cxn modelId="{D39993C5-04BD-43E1-8799-70956F5A26A2}" type="presOf" srcId="{4DACF359-F667-4D4D-8637-9CCA0960410C}" destId="{8F3E1B17-6C6E-469B-BBA7-0D59A0C2689B}" srcOrd="0" destOrd="0" presId="urn:microsoft.com/office/officeart/2005/8/layout/radial2"/>
    <dgm:cxn modelId="{C0D3ECE6-5531-4DA4-B976-F8091CE865EA}" type="presOf" srcId="{ECA27DF8-DA3F-49D2-ABCF-097AB22EB094}" destId="{F61503BF-286F-46E2-B885-2BAA66843C6C}" srcOrd="0" destOrd="0" presId="urn:microsoft.com/office/officeart/2005/8/layout/radial2"/>
    <dgm:cxn modelId="{7D527AEE-512C-4645-AE77-F0BAC62F0312}" type="presOf" srcId="{DEECA222-1EB9-4EC8-89BB-FFB7A952F587}" destId="{01BF8054-FF93-440C-86D8-30AF87C625D0}" srcOrd="0" destOrd="0" presId="urn:microsoft.com/office/officeart/2005/8/layout/radial2"/>
    <dgm:cxn modelId="{77CFBCF0-B1A7-49A0-A16E-3F46138A0CA5}" type="presOf" srcId="{626629C6-2473-41D6-B7EE-D26F4233CD46}" destId="{B582A1CD-A417-4DBE-8938-C432C7649624}" srcOrd="0" destOrd="0" presId="urn:microsoft.com/office/officeart/2005/8/layout/radial2"/>
    <dgm:cxn modelId="{AD20C3F7-B194-4963-B13C-83802185C225}" type="presOf" srcId="{09D060C1-8829-4611-9311-F217DE65EA60}" destId="{0BC10038-5BAA-42EF-8277-5AAB810C767F}" srcOrd="0" destOrd="0" presId="urn:microsoft.com/office/officeart/2005/8/layout/radial2"/>
    <dgm:cxn modelId="{1A79E005-563D-4CFA-8469-93F7E654EB9A}" type="presParOf" srcId="{B3C70E86-8705-4D11-B157-73CA2F2EBF63}" destId="{8BBB9F01-40F1-4081-9A42-39FD79DF5596}" srcOrd="0" destOrd="0" presId="urn:microsoft.com/office/officeart/2005/8/layout/radial2"/>
    <dgm:cxn modelId="{410CD034-E81A-4826-82F4-ACF7AD1972F8}" type="presParOf" srcId="{8BBB9F01-40F1-4081-9A42-39FD79DF5596}" destId="{99501852-063D-4163-87D3-4CACA4E10704}" srcOrd="0" destOrd="0" presId="urn:microsoft.com/office/officeart/2005/8/layout/radial2"/>
    <dgm:cxn modelId="{A0355AE3-69AE-430D-9141-69D5ED82B993}" type="presParOf" srcId="{99501852-063D-4163-87D3-4CACA4E10704}" destId="{441D8FFB-9942-49C3-A543-7DEC0402C904}" srcOrd="0" destOrd="0" presId="urn:microsoft.com/office/officeart/2005/8/layout/radial2"/>
    <dgm:cxn modelId="{3EEBB8D8-66A8-400B-A152-C08E01934600}" type="presParOf" srcId="{99501852-063D-4163-87D3-4CACA4E10704}" destId="{D91602B9-6936-490C-BEDA-4E23B4AA1F65}" srcOrd="1" destOrd="0" presId="urn:microsoft.com/office/officeart/2005/8/layout/radial2"/>
    <dgm:cxn modelId="{FB5B9A65-D362-4B78-8331-CDCBBEBD85FD}" type="presParOf" srcId="{8BBB9F01-40F1-4081-9A42-39FD79DF5596}" destId="{B582A1CD-A417-4DBE-8938-C432C7649624}" srcOrd="1" destOrd="0" presId="urn:microsoft.com/office/officeart/2005/8/layout/radial2"/>
    <dgm:cxn modelId="{B986AA30-FDD5-4EEF-8320-BE1DC848E6FB}" type="presParOf" srcId="{8BBB9F01-40F1-4081-9A42-39FD79DF5596}" destId="{895CDC43-4968-4AC3-AA22-01A610BD721B}" srcOrd="2" destOrd="0" presId="urn:microsoft.com/office/officeart/2005/8/layout/radial2"/>
    <dgm:cxn modelId="{C29A12A1-7291-4E27-B6D0-483FF1C4A57A}" type="presParOf" srcId="{895CDC43-4968-4AC3-AA22-01A610BD721B}" destId="{457E43B5-06A3-4467-8ED7-F5A06D088CC6}" srcOrd="0" destOrd="0" presId="urn:microsoft.com/office/officeart/2005/8/layout/radial2"/>
    <dgm:cxn modelId="{04F1BA16-3BE9-4C78-B352-2379DBC59218}" type="presParOf" srcId="{895CDC43-4968-4AC3-AA22-01A610BD721B}" destId="{365D6994-EDE1-4291-B896-F4B79D30CC06}" srcOrd="1" destOrd="0" presId="urn:microsoft.com/office/officeart/2005/8/layout/radial2"/>
    <dgm:cxn modelId="{12CE22F3-E266-45D9-823F-1DB1D2EBB501}" type="presParOf" srcId="{8BBB9F01-40F1-4081-9A42-39FD79DF5596}" destId="{343BAFE2-CCA7-4688-B85C-B20F5E2A6E24}" srcOrd="3" destOrd="0" presId="urn:microsoft.com/office/officeart/2005/8/layout/radial2"/>
    <dgm:cxn modelId="{10E35A32-4997-49E7-8E5F-B7D670923F65}" type="presParOf" srcId="{8BBB9F01-40F1-4081-9A42-39FD79DF5596}" destId="{27E7B953-B9CB-422C-AB54-C4F75109D48E}" srcOrd="4" destOrd="0" presId="urn:microsoft.com/office/officeart/2005/8/layout/radial2"/>
    <dgm:cxn modelId="{EFFC20CA-F1A2-4749-A7F7-D7BBA0F84558}" type="presParOf" srcId="{27E7B953-B9CB-422C-AB54-C4F75109D48E}" destId="{C3A7F62E-0D48-491C-AFAF-A6DC1FCC64A4}" srcOrd="0" destOrd="0" presId="urn:microsoft.com/office/officeart/2005/8/layout/radial2"/>
    <dgm:cxn modelId="{6E05BF1F-AE5B-4E0A-9386-5538140288FE}" type="presParOf" srcId="{27E7B953-B9CB-422C-AB54-C4F75109D48E}" destId="{B773EF3A-DA42-4A7C-AAEF-0AE9645514DA}" srcOrd="1" destOrd="0" presId="urn:microsoft.com/office/officeart/2005/8/layout/radial2"/>
    <dgm:cxn modelId="{9F6998EA-EA41-411D-B766-B7FF74C1648A}" type="presParOf" srcId="{8BBB9F01-40F1-4081-9A42-39FD79DF5596}" destId="{8F3E1B17-6C6E-469B-BBA7-0D59A0C2689B}" srcOrd="5" destOrd="0" presId="urn:microsoft.com/office/officeart/2005/8/layout/radial2"/>
    <dgm:cxn modelId="{7025A2AE-DAB0-417A-A18E-989451490C8A}" type="presParOf" srcId="{8BBB9F01-40F1-4081-9A42-39FD79DF5596}" destId="{CD36CB95-1938-45FF-8161-76C6DECB10CE}" srcOrd="6" destOrd="0" presId="urn:microsoft.com/office/officeart/2005/8/layout/radial2"/>
    <dgm:cxn modelId="{5512B19A-32C2-4F27-8759-AB69CFB0F0B6}" type="presParOf" srcId="{CD36CB95-1938-45FF-8161-76C6DECB10CE}" destId="{0BC10038-5BAA-42EF-8277-5AAB810C767F}" srcOrd="0" destOrd="0" presId="urn:microsoft.com/office/officeart/2005/8/layout/radial2"/>
    <dgm:cxn modelId="{3FD26E45-4079-47FD-BC11-3B6CECE841CC}" type="presParOf" srcId="{CD36CB95-1938-45FF-8161-76C6DECB10CE}" destId="{6DA7F6DC-5580-45E6-BC11-4D765C13DA19}" srcOrd="1" destOrd="0" presId="urn:microsoft.com/office/officeart/2005/8/layout/radial2"/>
    <dgm:cxn modelId="{798A0A61-2BAD-4AE9-B6E1-B4CC792C01F8}" type="presParOf" srcId="{8BBB9F01-40F1-4081-9A42-39FD79DF5596}" destId="{DBACF665-281E-4E11-A578-5BE0E4B454BD}" srcOrd="7" destOrd="0" presId="urn:microsoft.com/office/officeart/2005/8/layout/radial2"/>
    <dgm:cxn modelId="{237618EA-97D9-4E4E-B6E4-92DFE7E4FAF8}" type="presParOf" srcId="{8BBB9F01-40F1-4081-9A42-39FD79DF5596}" destId="{99A1F9DF-C1C0-4335-92BC-D2A69FCC20B1}" srcOrd="8" destOrd="0" presId="urn:microsoft.com/office/officeart/2005/8/layout/radial2"/>
    <dgm:cxn modelId="{58D114AA-92A2-4406-9A16-CE2206AC1A94}" type="presParOf" srcId="{99A1F9DF-C1C0-4335-92BC-D2A69FCC20B1}" destId="{51EA0946-CB61-4127-BCA8-8B678868FB85}" srcOrd="0" destOrd="0" presId="urn:microsoft.com/office/officeart/2005/8/layout/radial2"/>
    <dgm:cxn modelId="{7EBED645-BCD4-4AA8-B694-FA6AB9C48733}" type="presParOf" srcId="{99A1F9DF-C1C0-4335-92BC-D2A69FCC20B1}" destId="{66EDAC06-34BC-45E1-BCCE-B72DA3278D71}" srcOrd="1" destOrd="0" presId="urn:microsoft.com/office/officeart/2005/8/layout/radial2"/>
    <dgm:cxn modelId="{8F6D3587-2A0B-43AD-9809-687BD010B3AF}" type="presParOf" srcId="{8BBB9F01-40F1-4081-9A42-39FD79DF5596}" destId="{B7AE77C2-2AF8-4E2A-B0AD-6AD472198297}" srcOrd="9" destOrd="0" presId="urn:microsoft.com/office/officeart/2005/8/layout/radial2"/>
    <dgm:cxn modelId="{A9B3C0C3-DCC2-40A9-BBA5-8F9ED1F75EA1}" type="presParOf" srcId="{8BBB9F01-40F1-4081-9A42-39FD79DF5596}" destId="{1DED35E7-AFE4-454C-9887-64750D578176}" srcOrd="10" destOrd="0" presId="urn:microsoft.com/office/officeart/2005/8/layout/radial2"/>
    <dgm:cxn modelId="{DF6AA957-C7D4-426B-9ABB-CEFB005F0AFF}" type="presParOf" srcId="{1DED35E7-AFE4-454C-9887-64750D578176}" destId="{E2C83396-1420-4B68-8146-25196DEC9377}" srcOrd="0" destOrd="0" presId="urn:microsoft.com/office/officeart/2005/8/layout/radial2"/>
    <dgm:cxn modelId="{943E6872-DBBB-4203-99EB-81C010FC94EB}" type="presParOf" srcId="{1DED35E7-AFE4-454C-9887-64750D578176}" destId="{464043FA-78E4-4C64-9271-675591C24EA2}" srcOrd="1" destOrd="0" presId="urn:microsoft.com/office/officeart/2005/8/layout/radial2"/>
    <dgm:cxn modelId="{C1C29BBC-CB94-4873-BDAD-7DAB3EA9EE1A}" type="presParOf" srcId="{8BBB9F01-40F1-4081-9A42-39FD79DF5596}" destId="{F61503BF-286F-46E2-B885-2BAA66843C6C}" srcOrd="11" destOrd="0" presId="urn:microsoft.com/office/officeart/2005/8/layout/radial2"/>
    <dgm:cxn modelId="{489A6548-14D9-481E-B612-0148945F2D71}" type="presParOf" srcId="{8BBB9F01-40F1-4081-9A42-39FD79DF5596}" destId="{F8337618-68E2-47DB-91FA-013C92BABE04}" srcOrd="12" destOrd="0" presId="urn:microsoft.com/office/officeart/2005/8/layout/radial2"/>
    <dgm:cxn modelId="{F8335EAE-E227-4264-9458-54EFCC4B361A}" type="presParOf" srcId="{F8337618-68E2-47DB-91FA-013C92BABE04}" destId="{E56D63D1-189E-4FB0-BB1F-17124996E8C2}" srcOrd="0" destOrd="0" presId="urn:microsoft.com/office/officeart/2005/8/layout/radial2"/>
    <dgm:cxn modelId="{68EBB06A-3A3E-4F0F-94ED-55C49E29214D}" type="presParOf" srcId="{F8337618-68E2-47DB-91FA-013C92BABE04}" destId="{A9823853-D261-4A2B-9F56-7723639C2DCD}" srcOrd="1" destOrd="0" presId="urn:microsoft.com/office/officeart/2005/8/layout/radial2"/>
    <dgm:cxn modelId="{60393A4A-8F90-475F-9267-E02F300E5EF9}" type="presParOf" srcId="{8BBB9F01-40F1-4081-9A42-39FD79DF5596}" destId="{01BF8054-FF93-440C-86D8-30AF87C625D0}" srcOrd="13" destOrd="0" presId="urn:microsoft.com/office/officeart/2005/8/layout/radial2"/>
    <dgm:cxn modelId="{4A4CA543-75A5-4CF4-930A-340EF9B501DD}" type="presParOf" srcId="{8BBB9F01-40F1-4081-9A42-39FD79DF5596}" destId="{97A508E6-F86E-413F-ADDB-8C5E623EFAE3}" srcOrd="14" destOrd="0" presId="urn:microsoft.com/office/officeart/2005/8/layout/radial2"/>
    <dgm:cxn modelId="{9372DF27-8432-412D-A46D-3C69DB761DE4}" type="presParOf" srcId="{97A508E6-F86E-413F-ADDB-8C5E623EFAE3}" destId="{03971EFA-9047-4307-B85E-BF8AC505F0C6}" srcOrd="0" destOrd="0" presId="urn:microsoft.com/office/officeart/2005/8/layout/radial2"/>
    <dgm:cxn modelId="{28DD2C3E-4028-4222-84A0-95552ABFB506}" type="presParOf" srcId="{97A508E6-F86E-413F-ADDB-8C5E623EFAE3}" destId="{5E86B0B2-74A6-4BE8-AB49-1123B6187A70}" srcOrd="1" destOrd="0" presId="urn:microsoft.com/office/officeart/2005/8/layout/radial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CC5E2A-E9BE-4CCB-9C3C-A066ADD28B0F}" type="doc">
      <dgm:prSet loTypeId="urn:microsoft.com/office/officeart/2005/8/layout/radial2" loCatId="relationship" qsTypeId="urn:microsoft.com/office/officeart/2005/8/quickstyle/simple4" qsCatId="simple" csTypeId="urn:microsoft.com/office/officeart/2005/8/colors/accent1_2" csCatId="accent1" phldr="1"/>
      <dgm:spPr/>
      <dgm:t>
        <a:bodyPr/>
        <a:lstStyle/>
        <a:p>
          <a:endParaRPr lang="en-IN"/>
        </a:p>
      </dgm:t>
    </dgm:pt>
    <dgm:pt modelId="{189231A5-60B9-4933-88F0-CC289281D178}">
      <dgm:prSet phldrT="[Text]"/>
      <dgm:spPr/>
      <dgm:t>
        <a:bodyPr/>
        <a:lstStyle/>
        <a:p>
          <a:r>
            <a:rPr lang="en-US" dirty="0">
              <a:latin typeface="Times New Roman" panose="02020603050405020304" pitchFamily="18" charset="0"/>
              <a:cs typeface="Times New Roman" panose="02020603050405020304" pitchFamily="18" charset="0"/>
            </a:rPr>
            <a:t>Login</a:t>
          </a:r>
          <a:endParaRPr lang="en-IN" dirty="0">
            <a:latin typeface="Times New Roman" panose="02020603050405020304" pitchFamily="18" charset="0"/>
            <a:cs typeface="Times New Roman" panose="02020603050405020304" pitchFamily="18" charset="0"/>
          </a:endParaRPr>
        </a:p>
      </dgm:t>
    </dgm:pt>
    <dgm:pt modelId="{626629C6-2473-41D6-B7EE-D26F4233CD46}" type="parTrans" cxnId="{BF3B6717-CBB2-4578-B143-6644D13CA27A}">
      <dgm:prSet/>
      <dgm:spPr/>
      <dgm:t>
        <a:bodyPr/>
        <a:lstStyle/>
        <a:p>
          <a:endParaRPr lang="en-IN"/>
        </a:p>
      </dgm:t>
    </dgm:pt>
    <dgm:pt modelId="{E828F33A-2190-48EC-A8D6-1F179A1E7F8E}" type="sibTrans" cxnId="{BF3B6717-CBB2-4578-B143-6644D13CA27A}">
      <dgm:prSet/>
      <dgm:spPr/>
      <dgm:t>
        <a:bodyPr/>
        <a:lstStyle/>
        <a:p>
          <a:endParaRPr lang="en-IN"/>
        </a:p>
      </dgm:t>
    </dgm:pt>
    <dgm:pt modelId="{F22D3FB4-D58E-4021-B374-BA33759D33B4}">
      <dgm:prSet phldrT="[Text]"/>
      <dgm:spPr/>
      <dgm:t>
        <a:bodyPr/>
        <a:lstStyle/>
        <a:p>
          <a:r>
            <a:rPr lang="en-US" dirty="0">
              <a:latin typeface="Times New Roman" panose="02020603050405020304" pitchFamily="18" charset="0"/>
              <a:cs typeface="Times New Roman" panose="02020603050405020304" pitchFamily="18" charset="0"/>
            </a:rPr>
            <a:t>Apply Leave and View status</a:t>
          </a:r>
          <a:endParaRPr lang="en-IN" dirty="0">
            <a:latin typeface="Times New Roman" panose="02020603050405020304" pitchFamily="18" charset="0"/>
            <a:cs typeface="Times New Roman" panose="02020603050405020304" pitchFamily="18" charset="0"/>
          </a:endParaRPr>
        </a:p>
      </dgm:t>
    </dgm:pt>
    <dgm:pt modelId="{094804E1-0317-4794-9D4C-4F1462C4300E}" type="parTrans" cxnId="{DEB891B8-61EB-44F4-985A-FE7FB89FF1DA}">
      <dgm:prSet/>
      <dgm:spPr/>
      <dgm:t>
        <a:bodyPr/>
        <a:lstStyle/>
        <a:p>
          <a:endParaRPr lang="en-IN"/>
        </a:p>
      </dgm:t>
    </dgm:pt>
    <dgm:pt modelId="{5CE54426-4FA9-4B4E-9C9D-5E4C8A34B8EB}" type="sibTrans" cxnId="{DEB891B8-61EB-44F4-985A-FE7FB89FF1DA}">
      <dgm:prSet/>
      <dgm:spPr/>
      <dgm:t>
        <a:bodyPr/>
        <a:lstStyle/>
        <a:p>
          <a:endParaRPr lang="en-IN"/>
        </a:p>
      </dgm:t>
    </dgm:pt>
    <dgm:pt modelId="{09D060C1-8829-4611-9311-F217DE65EA60}">
      <dgm:prSet phldrT="[Text]"/>
      <dgm:spPr/>
      <dgm:t>
        <a:bodyPr/>
        <a:lstStyle/>
        <a:p>
          <a:r>
            <a:rPr lang="en-US" dirty="0">
              <a:latin typeface="Times New Roman" panose="02020603050405020304" pitchFamily="18" charset="0"/>
              <a:cs typeface="Times New Roman" panose="02020603050405020304" pitchFamily="18" charset="0"/>
            </a:rPr>
            <a:t>Raise a Complaint</a:t>
          </a:r>
          <a:endParaRPr lang="en-IN" dirty="0">
            <a:latin typeface="Times New Roman" panose="02020603050405020304" pitchFamily="18" charset="0"/>
            <a:cs typeface="Times New Roman" panose="02020603050405020304" pitchFamily="18" charset="0"/>
          </a:endParaRPr>
        </a:p>
      </dgm:t>
    </dgm:pt>
    <dgm:pt modelId="{4DACF359-F667-4D4D-8637-9CCA0960410C}" type="parTrans" cxnId="{44ABD915-C904-4D39-B7CC-AFF9C4BE2005}">
      <dgm:prSet/>
      <dgm:spPr/>
      <dgm:t>
        <a:bodyPr/>
        <a:lstStyle/>
        <a:p>
          <a:endParaRPr lang="en-IN"/>
        </a:p>
      </dgm:t>
    </dgm:pt>
    <dgm:pt modelId="{88E8413C-AAC5-4EA1-8302-EC2765C3673A}" type="sibTrans" cxnId="{44ABD915-C904-4D39-B7CC-AFF9C4BE2005}">
      <dgm:prSet/>
      <dgm:spPr/>
      <dgm:t>
        <a:bodyPr/>
        <a:lstStyle/>
        <a:p>
          <a:endParaRPr lang="en-IN"/>
        </a:p>
      </dgm:t>
    </dgm:pt>
    <dgm:pt modelId="{BD017520-D5C7-421D-BF55-D079FF37A84B}">
      <dgm:prSet phldrT="[Text]"/>
      <dgm:spPr/>
      <dgm:t>
        <a:bodyPr/>
        <a:lstStyle/>
        <a:p>
          <a:r>
            <a:rPr lang="en-US" dirty="0">
              <a:latin typeface="Times New Roman" panose="02020603050405020304" pitchFamily="18" charset="0"/>
              <a:cs typeface="Times New Roman" panose="02020603050405020304" pitchFamily="18" charset="0"/>
            </a:rPr>
            <a:t>Give Feedback</a:t>
          </a:r>
          <a:endParaRPr lang="en-IN" dirty="0">
            <a:latin typeface="Times New Roman" panose="02020603050405020304" pitchFamily="18" charset="0"/>
            <a:cs typeface="Times New Roman" panose="02020603050405020304" pitchFamily="18" charset="0"/>
          </a:endParaRPr>
        </a:p>
      </dgm:t>
    </dgm:pt>
    <dgm:pt modelId="{740B7F21-543D-41D5-B89C-791409E08B28}" type="parTrans" cxnId="{DBAC80C2-2EB2-4517-9EEA-4290928A1E39}">
      <dgm:prSet/>
      <dgm:spPr/>
      <dgm:t>
        <a:bodyPr/>
        <a:lstStyle/>
        <a:p>
          <a:endParaRPr lang="en-IN"/>
        </a:p>
      </dgm:t>
    </dgm:pt>
    <dgm:pt modelId="{0220F909-09E3-4FA4-AF77-422D0957B733}" type="sibTrans" cxnId="{DBAC80C2-2EB2-4517-9EEA-4290928A1E39}">
      <dgm:prSet/>
      <dgm:spPr/>
      <dgm:t>
        <a:bodyPr/>
        <a:lstStyle/>
        <a:p>
          <a:endParaRPr lang="en-IN"/>
        </a:p>
      </dgm:t>
    </dgm:pt>
    <dgm:pt modelId="{B3C70E86-8705-4D11-B157-73CA2F2EBF63}" type="pres">
      <dgm:prSet presAssocID="{04CC5E2A-E9BE-4CCB-9C3C-A066ADD28B0F}" presName="composite" presStyleCnt="0">
        <dgm:presLayoutVars>
          <dgm:chMax val="5"/>
          <dgm:dir/>
          <dgm:animLvl val="ctr"/>
          <dgm:resizeHandles val="exact"/>
        </dgm:presLayoutVars>
      </dgm:prSet>
      <dgm:spPr/>
    </dgm:pt>
    <dgm:pt modelId="{8BBB9F01-40F1-4081-9A42-39FD79DF5596}" type="pres">
      <dgm:prSet presAssocID="{04CC5E2A-E9BE-4CCB-9C3C-A066ADD28B0F}" presName="cycle" presStyleCnt="0"/>
      <dgm:spPr/>
    </dgm:pt>
    <dgm:pt modelId="{99501852-063D-4163-87D3-4CACA4E10704}" type="pres">
      <dgm:prSet presAssocID="{04CC5E2A-E9BE-4CCB-9C3C-A066ADD28B0F}" presName="centerShape" presStyleCnt="0"/>
      <dgm:spPr/>
    </dgm:pt>
    <dgm:pt modelId="{441D8FFB-9942-49C3-A543-7DEC0402C904}" type="pres">
      <dgm:prSet presAssocID="{04CC5E2A-E9BE-4CCB-9C3C-A066ADD28B0F}" presName="connSite" presStyleLbl="node1" presStyleIdx="0" presStyleCnt="5"/>
      <dgm:spPr/>
    </dgm:pt>
    <dgm:pt modelId="{D91602B9-6936-490C-BEDA-4E23B4AA1F65}" type="pres">
      <dgm:prSet presAssocID="{04CC5E2A-E9BE-4CCB-9C3C-A066ADD28B0F}" presName="visible" presStyleLbl="node1" presStyleIdx="0" presStyleCnt="5" custScaleX="38999" custScaleY="37747" custLinFactNeighborX="11835" custLinFactNeighborY="-3892"/>
      <dgm:spPr>
        <a:blipFill>
          <a:blip xmlns:r="http://schemas.openxmlformats.org/officeDocument/2006/relationships" r:embed="rId1">
            <a:extLst>
              <a:ext uri="{96DAC541-7B7A-43D3-8B79-37D633B846F1}">
                <asvg:svgBlip xmlns:asvg="http://schemas.microsoft.com/office/drawing/2016/SVG/main" r:embed="rId2"/>
              </a:ext>
            </a:extLst>
          </a:blip>
          <a:srcRect/>
          <a:stretch>
            <a:fillRect t="-2000" b="-2000"/>
          </a:stretch>
        </a:blipFill>
      </dgm:spPr>
      <dgm:extLst>
        <a:ext uri="{E40237B7-FDA0-4F09-8148-C483321AD2D9}">
          <dgm14:cNvPr xmlns:dgm14="http://schemas.microsoft.com/office/drawing/2010/diagram" id="0" name="" descr="Man with solid fill"/>
        </a:ext>
      </dgm:extLst>
    </dgm:pt>
    <dgm:pt modelId="{B582A1CD-A417-4DBE-8938-C432C7649624}" type="pres">
      <dgm:prSet presAssocID="{626629C6-2473-41D6-B7EE-D26F4233CD46}" presName="Name25" presStyleLbl="parChTrans1D1" presStyleIdx="0" presStyleCnt="4"/>
      <dgm:spPr/>
    </dgm:pt>
    <dgm:pt modelId="{895CDC43-4968-4AC3-AA22-01A610BD721B}" type="pres">
      <dgm:prSet presAssocID="{189231A5-60B9-4933-88F0-CC289281D178}" presName="node" presStyleCnt="0"/>
      <dgm:spPr/>
    </dgm:pt>
    <dgm:pt modelId="{457E43B5-06A3-4467-8ED7-F5A06D088CC6}" type="pres">
      <dgm:prSet presAssocID="{189231A5-60B9-4933-88F0-CC289281D178}" presName="parentNode" presStyleLbl="node1" presStyleIdx="1" presStyleCnt="5" custScaleX="218699" custScaleY="68233" custLinFactX="100000" custLinFactNeighborX="192514" custLinFactNeighborY="-317">
        <dgm:presLayoutVars>
          <dgm:chMax val="1"/>
          <dgm:bulletEnabled val="1"/>
        </dgm:presLayoutVars>
      </dgm:prSet>
      <dgm:spPr/>
    </dgm:pt>
    <dgm:pt modelId="{365D6994-EDE1-4291-B896-F4B79D30CC06}" type="pres">
      <dgm:prSet presAssocID="{189231A5-60B9-4933-88F0-CC289281D178}" presName="childNode" presStyleLbl="revTx" presStyleIdx="0" presStyleCnt="0">
        <dgm:presLayoutVars>
          <dgm:bulletEnabled val="1"/>
        </dgm:presLayoutVars>
      </dgm:prSet>
      <dgm:spPr/>
    </dgm:pt>
    <dgm:pt modelId="{343BAFE2-CCA7-4688-B85C-B20F5E2A6E24}" type="pres">
      <dgm:prSet presAssocID="{094804E1-0317-4794-9D4C-4F1462C4300E}" presName="Name25" presStyleLbl="parChTrans1D1" presStyleIdx="1" presStyleCnt="4"/>
      <dgm:spPr/>
    </dgm:pt>
    <dgm:pt modelId="{27E7B953-B9CB-422C-AB54-C4F75109D48E}" type="pres">
      <dgm:prSet presAssocID="{F22D3FB4-D58E-4021-B374-BA33759D33B4}" presName="node" presStyleCnt="0"/>
      <dgm:spPr/>
    </dgm:pt>
    <dgm:pt modelId="{C3A7F62E-0D48-491C-AFAF-A6DC1FCC64A4}" type="pres">
      <dgm:prSet presAssocID="{F22D3FB4-D58E-4021-B374-BA33759D33B4}" presName="parentNode" presStyleLbl="node1" presStyleIdx="2" presStyleCnt="5" custScaleX="218699" custScaleY="68233" custLinFactX="100000" custLinFactNeighborX="136471" custLinFactNeighborY="-6247">
        <dgm:presLayoutVars>
          <dgm:chMax val="1"/>
          <dgm:bulletEnabled val="1"/>
        </dgm:presLayoutVars>
      </dgm:prSet>
      <dgm:spPr/>
    </dgm:pt>
    <dgm:pt modelId="{B773EF3A-DA42-4A7C-AAEF-0AE9645514DA}" type="pres">
      <dgm:prSet presAssocID="{F22D3FB4-D58E-4021-B374-BA33759D33B4}" presName="childNode" presStyleLbl="revTx" presStyleIdx="0" presStyleCnt="0">
        <dgm:presLayoutVars>
          <dgm:bulletEnabled val="1"/>
        </dgm:presLayoutVars>
      </dgm:prSet>
      <dgm:spPr/>
    </dgm:pt>
    <dgm:pt modelId="{8F3E1B17-6C6E-469B-BBA7-0D59A0C2689B}" type="pres">
      <dgm:prSet presAssocID="{4DACF359-F667-4D4D-8637-9CCA0960410C}" presName="Name25" presStyleLbl="parChTrans1D1" presStyleIdx="2" presStyleCnt="4"/>
      <dgm:spPr/>
    </dgm:pt>
    <dgm:pt modelId="{CD36CB95-1938-45FF-8161-76C6DECB10CE}" type="pres">
      <dgm:prSet presAssocID="{09D060C1-8829-4611-9311-F217DE65EA60}" presName="node" presStyleCnt="0"/>
      <dgm:spPr/>
    </dgm:pt>
    <dgm:pt modelId="{0BC10038-5BAA-42EF-8277-5AAB810C767F}" type="pres">
      <dgm:prSet presAssocID="{09D060C1-8829-4611-9311-F217DE65EA60}" presName="parentNode" presStyleLbl="node1" presStyleIdx="3" presStyleCnt="5" custScaleX="218699" custScaleY="68233" custLinFactX="100000" custLinFactNeighborX="147124" custLinFactNeighborY="-27590">
        <dgm:presLayoutVars>
          <dgm:chMax val="1"/>
          <dgm:bulletEnabled val="1"/>
        </dgm:presLayoutVars>
      </dgm:prSet>
      <dgm:spPr/>
    </dgm:pt>
    <dgm:pt modelId="{6DA7F6DC-5580-45E6-BC11-4D765C13DA19}" type="pres">
      <dgm:prSet presAssocID="{09D060C1-8829-4611-9311-F217DE65EA60}" presName="childNode" presStyleLbl="revTx" presStyleIdx="0" presStyleCnt="0">
        <dgm:presLayoutVars>
          <dgm:bulletEnabled val="1"/>
        </dgm:presLayoutVars>
      </dgm:prSet>
      <dgm:spPr/>
    </dgm:pt>
    <dgm:pt modelId="{DBACF665-281E-4E11-A578-5BE0E4B454BD}" type="pres">
      <dgm:prSet presAssocID="{740B7F21-543D-41D5-B89C-791409E08B28}" presName="Name25" presStyleLbl="parChTrans1D1" presStyleIdx="3" presStyleCnt="4"/>
      <dgm:spPr/>
    </dgm:pt>
    <dgm:pt modelId="{99A1F9DF-C1C0-4335-92BC-D2A69FCC20B1}" type="pres">
      <dgm:prSet presAssocID="{BD017520-D5C7-421D-BF55-D079FF37A84B}" presName="node" presStyleCnt="0"/>
      <dgm:spPr/>
    </dgm:pt>
    <dgm:pt modelId="{51EA0946-CB61-4127-BCA8-8B678868FB85}" type="pres">
      <dgm:prSet presAssocID="{BD017520-D5C7-421D-BF55-D079FF37A84B}" presName="parentNode" presStyleLbl="node1" presStyleIdx="4" presStyleCnt="5" custScaleX="218699" custScaleY="68233" custLinFactX="100000" custLinFactNeighborX="179772" custLinFactNeighborY="-40356">
        <dgm:presLayoutVars>
          <dgm:chMax val="1"/>
          <dgm:bulletEnabled val="1"/>
        </dgm:presLayoutVars>
      </dgm:prSet>
      <dgm:spPr/>
    </dgm:pt>
    <dgm:pt modelId="{66EDAC06-34BC-45E1-BCCE-B72DA3278D71}" type="pres">
      <dgm:prSet presAssocID="{BD017520-D5C7-421D-BF55-D079FF37A84B}" presName="childNode" presStyleLbl="revTx" presStyleIdx="0" presStyleCnt="0">
        <dgm:presLayoutVars>
          <dgm:bulletEnabled val="1"/>
        </dgm:presLayoutVars>
      </dgm:prSet>
      <dgm:spPr/>
    </dgm:pt>
  </dgm:ptLst>
  <dgm:cxnLst>
    <dgm:cxn modelId="{674BFB00-E8BF-4BCD-8F28-FCCAADFBE9CC}" type="presOf" srcId="{740B7F21-543D-41D5-B89C-791409E08B28}" destId="{DBACF665-281E-4E11-A578-5BE0E4B454BD}" srcOrd="0" destOrd="0" presId="urn:microsoft.com/office/officeart/2005/8/layout/radial2"/>
    <dgm:cxn modelId="{44ABD915-C904-4D39-B7CC-AFF9C4BE2005}" srcId="{04CC5E2A-E9BE-4CCB-9C3C-A066ADD28B0F}" destId="{09D060C1-8829-4611-9311-F217DE65EA60}" srcOrd="2" destOrd="0" parTransId="{4DACF359-F667-4D4D-8637-9CCA0960410C}" sibTransId="{88E8413C-AAC5-4EA1-8302-EC2765C3673A}"/>
    <dgm:cxn modelId="{BF3B6717-CBB2-4578-B143-6644D13CA27A}" srcId="{04CC5E2A-E9BE-4CCB-9C3C-A066ADD28B0F}" destId="{189231A5-60B9-4933-88F0-CC289281D178}" srcOrd="0" destOrd="0" parTransId="{626629C6-2473-41D6-B7EE-D26F4233CD46}" sibTransId="{E828F33A-2190-48EC-A8D6-1F179A1E7F8E}"/>
    <dgm:cxn modelId="{A4334425-4A1B-4676-94E5-CD215F13A614}" type="presOf" srcId="{189231A5-60B9-4933-88F0-CC289281D178}" destId="{457E43B5-06A3-4467-8ED7-F5A06D088CC6}" srcOrd="0" destOrd="0" presId="urn:microsoft.com/office/officeart/2005/8/layout/radial2"/>
    <dgm:cxn modelId="{714F9B78-68A5-4AB2-AC3D-C18E21362CEC}" type="presOf" srcId="{F22D3FB4-D58E-4021-B374-BA33759D33B4}" destId="{C3A7F62E-0D48-491C-AFAF-A6DC1FCC64A4}" srcOrd="0" destOrd="0" presId="urn:microsoft.com/office/officeart/2005/8/layout/radial2"/>
    <dgm:cxn modelId="{B6D42A7E-767D-4B95-9303-9EB1C0AE0A8D}" type="presOf" srcId="{BD017520-D5C7-421D-BF55-D079FF37A84B}" destId="{51EA0946-CB61-4127-BCA8-8B678868FB85}" srcOrd="0" destOrd="0" presId="urn:microsoft.com/office/officeart/2005/8/layout/radial2"/>
    <dgm:cxn modelId="{A1CEAB81-C005-415C-8578-756DEBD1E845}" type="presOf" srcId="{04CC5E2A-E9BE-4CCB-9C3C-A066ADD28B0F}" destId="{B3C70E86-8705-4D11-B157-73CA2F2EBF63}" srcOrd="0" destOrd="0" presId="urn:microsoft.com/office/officeart/2005/8/layout/radial2"/>
    <dgm:cxn modelId="{6F0361A4-B83F-4412-BA20-A9FB0DAF8305}" type="presOf" srcId="{094804E1-0317-4794-9D4C-4F1462C4300E}" destId="{343BAFE2-CCA7-4688-B85C-B20F5E2A6E24}" srcOrd="0" destOrd="0" presId="urn:microsoft.com/office/officeart/2005/8/layout/radial2"/>
    <dgm:cxn modelId="{DEB891B8-61EB-44F4-985A-FE7FB89FF1DA}" srcId="{04CC5E2A-E9BE-4CCB-9C3C-A066ADD28B0F}" destId="{F22D3FB4-D58E-4021-B374-BA33759D33B4}" srcOrd="1" destOrd="0" parTransId="{094804E1-0317-4794-9D4C-4F1462C4300E}" sibTransId="{5CE54426-4FA9-4B4E-9C9D-5E4C8A34B8EB}"/>
    <dgm:cxn modelId="{DBAC80C2-2EB2-4517-9EEA-4290928A1E39}" srcId="{04CC5E2A-E9BE-4CCB-9C3C-A066ADD28B0F}" destId="{BD017520-D5C7-421D-BF55-D079FF37A84B}" srcOrd="3" destOrd="0" parTransId="{740B7F21-543D-41D5-B89C-791409E08B28}" sibTransId="{0220F909-09E3-4FA4-AF77-422D0957B733}"/>
    <dgm:cxn modelId="{D39993C5-04BD-43E1-8799-70956F5A26A2}" type="presOf" srcId="{4DACF359-F667-4D4D-8637-9CCA0960410C}" destId="{8F3E1B17-6C6E-469B-BBA7-0D59A0C2689B}" srcOrd="0" destOrd="0" presId="urn:microsoft.com/office/officeart/2005/8/layout/radial2"/>
    <dgm:cxn modelId="{77CFBCF0-B1A7-49A0-A16E-3F46138A0CA5}" type="presOf" srcId="{626629C6-2473-41D6-B7EE-D26F4233CD46}" destId="{B582A1CD-A417-4DBE-8938-C432C7649624}" srcOrd="0" destOrd="0" presId="urn:microsoft.com/office/officeart/2005/8/layout/radial2"/>
    <dgm:cxn modelId="{AD20C3F7-B194-4963-B13C-83802185C225}" type="presOf" srcId="{09D060C1-8829-4611-9311-F217DE65EA60}" destId="{0BC10038-5BAA-42EF-8277-5AAB810C767F}" srcOrd="0" destOrd="0" presId="urn:microsoft.com/office/officeart/2005/8/layout/radial2"/>
    <dgm:cxn modelId="{1A79E005-563D-4CFA-8469-93F7E654EB9A}" type="presParOf" srcId="{B3C70E86-8705-4D11-B157-73CA2F2EBF63}" destId="{8BBB9F01-40F1-4081-9A42-39FD79DF5596}" srcOrd="0" destOrd="0" presId="urn:microsoft.com/office/officeart/2005/8/layout/radial2"/>
    <dgm:cxn modelId="{410CD034-E81A-4826-82F4-ACF7AD1972F8}" type="presParOf" srcId="{8BBB9F01-40F1-4081-9A42-39FD79DF5596}" destId="{99501852-063D-4163-87D3-4CACA4E10704}" srcOrd="0" destOrd="0" presId="urn:microsoft.com/office/officeart/2005/8/layout/radial2"/>
    <dgm:cxn modelId="{A0355AE3-69AE-430D-9141-69D5ED82B993}" type="presParOf" srcId="{99501852-063D-4163-87D3-4CACA4E10704}" destId="{441D8FFB-9942-49C3-A543-7DEC0402C904}" srcOrd="0" destOrd="0" presId="urn:microsoft.com/office/officeart/2005/8/layout/radial2"/>
    <dgm:cxn modelId="{3EEBB8D8-66A8-400B-A152-C08E01934600}" type="presParOf" srcId="{99501852-063D-4163-87D3-4CACA4E10704}" destId="{D91602B9-6936-490C-BEDA-4E23B4AA1F65}" srcOrd="1" destOrd="0" presId="urn:microsoft.com/office/officeart/2005/8/layout/radial2"/>
    <dgm:cxn modelId="{FB5B9A65-D362-4B78-8331-CDCBBEBD85FD}" type="presParOf" srcId="{8BBB9F01-40F1-4081-9A42-39FD79DF5596}" destId="{B582A1CD-A417-4DBE-8938-C432C7649624}" srcOrd="1" destOrd="0" presId="urn:microsoft.com/office/officeart/2005/8/layout/radial2"/>
    <dgm:cxn modelId="{B986AA30-FDD5-4EEF-8320-BE1DC848E6FB}" type="presParOf" srcId="{8BBB9F01-40F1-4081-9A42-39FD79DF5596}" destId="{895CDC43-4968-4AC3-AA22-01A610BD721B}" srcOrd="2" destOrd="0" presId="urn:microsoft.com/office/officeart/2005/8/layout/radial2"/>
    <dgm:cxn modelId="{C29A12A1-7291-4E27-B6D0-483FF1C4A57A}" type="presParOf" srcId="{895CDC43-4968-4AC3-AA22-01A610BD721B}" destId="{457E43B5-06A3-4467-8ED7-F5A06D088CC6}" srcOrd="0" destOrd="0" presId="urn:microsoft.com/office/officeart/2005/8/layout/radial2"/>
    <dgm:cxn modelId="{04F1BA16-3BE9-4C78-B352-2379DBC59218}" type="presParOf" srcId="{895CDC43-4968-4AC3-AA22-01A610BD721B}" destId="{365D6994-EDE1-4291-B896-F4B79D30CC06}" srcOrd="1" destOrd="0" presId="urn:microsoft.com/office/officeart/2005/8/layout/radial2"/>
    <dgm:cxn modelId="{12CE22F3-E266-45D9-823F-1DB1D2EBB501}" type="presParOf" srcId="{8BBB9F01-40F1-4081-9A42-39FD79DF5596}" destId="{343BAFE2-CCA7-4688-B85C-B20F5E2A6E24}" srcOrd="3" destOrd="0" presId="urn:microsoft.com/office/officeart/2005/8/layout/radial2"/>
    <dgm:cxn modelId="{10E35A32-4997-49E7-8E5F-B7D670923F65}" type="presParOf" srcId="{8BBB9F01-40F1-4081-9A42-39FD79DF5596}" destId="{27E7B953-B9CB-422C-AB54-C4F75109D48E}" srcOrd="4" destOrd="0" presId="urn:microsoft.com/office/officeart/2005/8/layout/radial2"/>
    <dgm:cxn modelId="{EFFC20CA-F1A2-4749-A7F7-D7BBA0F84558}" type="presParOf" srcId="{27E7B953-B9CB-422C-AB54-C4F75109D48E}" destId="{C3A7F62E-0D48-491C-AFAF-A6DC1FCC64A4}" srcOrd="0" destOrd="0" presId="urn:microsoft.com/office/officeart/2005/8/layout/radial2"/>
    <dgm:cxn modelId="{6E05BF1F-AE5B-4E0A-9386-5538140288FE}" type="presParOf" srcId="{27E7B953-B9CB-422C-AB54-C4F75109D48E}" destId="{B773EF3A-DA42-4A7C-AAEF-0AE9645514DA}" srcOrd="1" destOrd="0" presId="urn:microsoft.com/office/officeart/2005/8/layout/radial2"/>
    <dgm:cxn modelId="{9F6998EA-EA41-411D-B766-B7FF74C1648A}" type="presParOf" srcId="{8BBB9F01-40F1-4081-9A42-39FD79DF5596}" destId="{8F3E1B17-6C6E-469B-BBA7-0D59A0C2689B}" srcOrd="5" destOrd="0" presId="urn:microsoft.com/office/officeart/2005/8/layout/radial2"/>
    <dgm:cxn modelId="{7025A2AE-DAB0-417A-A18E-989451490C8A}" type="presParOf" srcId="{8BBB9F01-40F1-4081-9A42-39FD79DF5596}" destId="{CD36CB95-1938-45FF-8161-76C6DECB10CE}" srcOrd="6" destOrd="0" presId="urn:microsoft.com/office/officeart/2005/8/layout/radial2"/>
    <dgm:cxn modelId="{5512B19A-32C2-4F27-8759-AB69CFB0F0B6}" type="presParOf" srcId="{CD36CB95-1938-45FF-8161-76C6DECB10CE}" destId="{0BC10038-5BAA-42EF-8277-5AAB810C767F}" srcOrd="0" destOrd="0" presId="urn:microsoft.com/office/officeart/2005/8/layout/radial2"/>
    <dgm:cxn modelId="{3FD26E45-4079-47FD-BC11-3B6CECE841CC}" type="presParOf" srcId="{CD36CB95-1938-45FF-8161-76C6DECB10CE}" destId="{6DA7F6DC-5580-45E6-BC11-4D765C13DA19}" srcOrd="1" destOrd="0" presId="urn:microsoft.com/office/officeart/2005/8/layout/radial2"/>
    <dgm:cxn modelId="{798A0A61-2BAD-4AE9-B6E1-B4CC792C01F8}" type="presParOf" srcId="{8BBB9F01-40F1-4081-9A42-39FD79DF5596}" destId="{DBACF665-281E-4E11-A578-5BE0E4B454BD}" srcOrd="7" destOrd="0" presId="urn:microsoft.com/office/officeart/2005/8/layout/radial2"/>
    <dgm:cxn modelId="{237618EA-97D9-4E4E-B6E4-92DFE7E4FAF8}" type="presParOf" srcId="{8BBB9F01-40F1-4081-9A42-39FD79DF5596}" destId="{99A1F9DF-C1C0-4335-92BC-D2A69FCC20B1}" srcOrd="8" destOrd="0" presId="urn:microsoft.com/office/officeart/2005/8/layout/radial2"/>
    <dgm:cxn modelId="{58D114AA-92A2-4406-9A16-CE2206AC1A94}" type="presParOf" srcId="{99A1F9DF-C1C0-4335-92BC-D2A69FCC20B1}" destId="{51EA0946-CB61-4127-BCA8-8B678868FB85}" srcOrd="0" destOrd="0" presId="urn:microsoft.com/office/officeart/2005/8/layout/radial2"/>
    <dgm:cxn modelId="{7EBED645-BCD4-4AA8-B694-FA6AB9C48733}" type="presParOf" srcId="{99A1F9DF-C1C0-4335-92BC-D2A69FCC20B1}" destId="{66EDAC06-34BC-45E1-BCCE-B72DA3278D71}" srcOrd="1" destOrd="0" presId="urn:microsoft.com/office/officeart/2005/8/layout/radial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F8054-FF93-440C-86D8-30AF87C625D0}">
      <dsp:nvSpPr>
        <dsp:cNvPr id="0" name=""/>
        <dsp:cNvSpPr/>
      </dsp:nvSpPr>
      <dsp:spPr>
        <a:xfrm rot="1853757">
          <a:off x="5475332" y="7103174"/>
          <a:ext cx="5796975" cy="19599"/>
        </a:xfrm>
        <a:custGeom>
          <a:avLst/>
          <a:gdLst/>
          <a:ahLst/>
          <a:cxnLst/>
          <a:rect l="0" t="0" r="0" b="0"/>
          <a:pathLst>
            <a:path>
              <a:moveTo>
                <a:pt x="0" y="9799"/>
              </a:moveTo>
              <a:lnTo>
                <a:pt x="5796975" y="979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61503BF-286F-46E2-B885-2BAA66843C6C}">
      <dsp:nvSpPr>
        <dsp:cNvPr id="0" name=""/>
        <dsp:cNvSpPr/>
      </dsp:nvSpPr>
      <dsp:spPr>
        <a:xfrm rot="1141149">
          <a:off x="5725690" y="6395816"/>
          <a:ext cx="5896071" cy="19599"/>
        </a:xfrm>
        <a:custGeom>
          <a:avLst/>
          <a:gdLst/>
          <a:ahLst/>
          <a:cxnLst/>
          <a:rect l="0" t="0" r="0" b="0"/>
          <a:pathLst>
            <a:path>
              <a:moveTo>
                <a:pt x="0" y="9799"/>
              </a:moveTo>
              <a:lnTo>
                <a:pt x="5896071" y="979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7AE77C2-2AF8-4E2A-B0AD-6AD472198297}">
      <dsp:nvSpPr>
        <dsp:cNvPr id="0" name=""/>
        <dsp:cNvSpPr/>
      </dsp:nvSpPr>
      <dsp:spPr>
        <a:xfrm rot="477712">
          <a:off x="5856372" y="5724661"/>
          <a:ext cx="6276726" cy="19599"/>
        </a:xfrm>
        <a:custGeom>
          <a:avLst/>
          <a:gdLst/>
          <a:ahLst/>
          <a:cxnLst/>
          <a:rect l="0" t="0" r="0" b="0"/>
          <a:pathLst>
            <a:path>
              <a:moveTo>
                <a:pt x="0" y="9799"/>
              </a:moveTo>
              <a:lnTo>
                <a:pt x="6276726" y="979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ACF665-281E-4E11-A578-5BE0E4B454BD}">
      <dsp:nvSpPr>
        <dsp:cNvPr id="0" name=""/>
        <dsp:cNvSpPr/>
      </dsp:nvSpPr>
      <dsp:spPr>
        <a:xfrm rot="21407296">
          <a:off x="5881339" y="4962545"/>
          <a:ext cx="6730597" cy="19599"/>
        </a:xfrm>
        <a:custGeom>
          <a:avLst/>
          <a:gdLst/>
          <a:ahLst/>
          <a:cxnLst/>
          <a:rect l="0" t="0" r="0" b="0"/>
          <a:pathLst>
            <a:path>
              <a:moveTo>
                <a:pt x="0" y="9799"/>
              </a:moveTo>
              <a:lnTo>
                <a:pt x="6730597" y="979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F3E1B17-6C6E-469B-BBA7-0D59A0C2689B}">
      <dsp:nvSpPr>
        <dsp:cNvPr id="0" name=""/>
        <dsp:cNvSpPr/>
      </dsp:nvSpPr>
      <dsp:spPr>
        <a:xfrm rot="20763730">
          <a:off x="5790004" y="4224544"/>
          <a:ext cx="6563351" cy="19599"/>
        </a:xfrm>
        <a:custGeom>
          <a:avLst/>
          <a:gdLst/>
          <a:ahLst/>
          <a:cxnLst/>
          <a:rect l="0" t="0" r="0" b="0"/>
          <a:pathLst>
            <a:path>
              <a:moveTo>
                <a:pt x="0" y="9799"/>
              </a:moveTo>
              <a:lnTo>
                <a:pt x="6563351" y="979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3BAFE2-CCA7-4688-B85C-B20F5E2A6E24}">
      <dsp:nvSpPr>
        <dsp:cNvPr id="0" name=""/>
        <dsp:cNvSpPr/>
      </dsp:nvSpPr>
      <dsp:spPr>
        <a:xfrm rot="20139563">
          <a:off x="5599904" y="3540838"/>
          <a:ext cx="6451229" cy="19599"/>
        </a:xfrm>
        <a:custGeom>
          <a:avLst/>
          <a:gdLst/>
          <a:ahLst/>
          <a:cxnLst/>
          <a:rect l="0" t="0" r="0" b="0"/>
          <a:pathLst>
            <a:path>
              <a:moveTo>
                <a:pt x="0" y="9799"/>
              </a:moveTo>
              <a:lnTo>
                <a:pt x="6451229" y="979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582A1CD-A417-4DBE-8938-C432C7649624}">
      <dsp:nvSpPr>
        <dsp:cNvPr id="0" name=""/>
        <dsp:cNvSpPr/>
      </dsp:nvSpPr>
      <dsp:spPr>
        <a:xfrm rot="19601631">
          <a:off x="5325367" y="2848940"/>
          <a:ext cx="6834125" cy="19599"/>
        </a:xfrm>
        <a:custGeom>
          <a:avLst/>
          <a:gdLst/>
          <a:ahLst/>
          <a:cxnLst/>
          <a:rect l="0" t="0" r="0" b="0"/>
          <a:pathLst>
            <a:path>
              <a:moveTo>
                <a:pt x="0" y="9799"/>
              </a:moveTo>
              <a:lnTo>
                <a:pt x="6834125" y="979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1602B9-6936-490C-BEDA-4E23B4AA1F65}">
      <dsp:nvSpPr>
        <dsp:cNvPr id="0" name=""/>
        <dsp:cNvSpPr/>
      </dsp:nvSpPr>
      <dsp:spPr>
        <a:xfrm>
          <a:off x="4572010" y="4419594"/>
          <a:ext cx="1466108" cy="142918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57E43B5-06A3-4467-8ED7-F5A06D088CC6}">
      <dsp:nvSpPr>
        <dsp:cNvPr id="0" name=""/>
        <dsp:cNvSpPr/>
      </dsp:nvSpPr>
      <dsp:spPr>
        <a:xfrm>
          <a:off x="10839724" y="193620"/>
          <a:ext cx="2656548" cy="82882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Login</a:t>
          </a:r>
          <a:endParaRPr lang="en-IN" sz="2100" kern="1200" dirty="0">
            <a:latin typeface="Times New Roman" panose="02020603050405020304" pitchFamily="18" charset="0"/>
            <a:cs typeface="Times New Roman" panose="02020603050405020304" pitchFamily="18" charset="0"/>
          </a:endParaRPr>
        </a:p>
      </dsp:txBody>
      <dsp:txXfrm>
        <a:off x="11228766" y="314999"/>
        <a:ext cx="1878464" cy="586071"/>
      </dsp:txXfrm>
    </dsp:sp>
    <dsp:sp modelId="{C3A7F62E-0D48-491C-AFAF-A6DC1FCC64A4}">
      <dsp:nvSpPr>
        <dsp:cNvPr id="0" name=""/>
        <dsp:cNvSpPr/>
      </dsp:nvSpPr>
      <dsp:spPr>
        <a:xfrm>
          <a:off x="11190268" y="1465606"/>
          <a:ext cx="2656548" cy="82882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Modify Employee details</a:t>
          </a:r>
          <a:endParaRPr lang="en-IN" sz="2100" kern="1200" dirty="0">
            <a:latin typeface="Times New Roman" panose="02020603050405020304" pitchFamily="18" charset="0"/>
            <a:cs typeface="Times New Roman" panose="02020603050405020304" pitchFamily="18" charset="0"/>
          </a:endParaRPr>
        </a:p>
      </dsp:txBody>
      <dsp:txXfrm>
        <a:off x="11579310" y="1586985"/>
        <a:ext cx="1878464" cy="586071"/>
      </dsp:txXfrm>
    </dsp:sp>
    <dsp:sp modelId="{B773EF3A-DA42-4A7C-AAEF-0AE9645514DA}">
      <dsp:nvSpPr>
        <dsp:cNvPr id="0" name=""/>
        <dsp:cNvSpPr/>
      </dsp:nvSpPr>
      <dsp:spPr>
        <a:xfrm>
          <a:off x="12165983" y="1465606"/>
          <a:ext cx="3984822" cy="828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622550">
            <a:lnSpc>
              <a:spcPct val="90000"/>
            </a:lnSpc>
            <a:spcBef>
              <a:spcPct val="0"/>
            </a:spcBef>
            <a:spcAft>
              <a:spcPct val="15000"/>
            </a:spcAft>
            <a:buChar char="•"/>
          </a:pPr>
          <a:endParaRPr lang="en-IN" sz="5900" kern="1200" dirty="0"/>
        </a:p>
      </dsp:txBody>
      <dsp:txXfrm>
        <a:off x="12165983" y="1465606"/>
        <a:ext cx="3984822" cy="828829"/>
      </dsp:txXfrm>
    </dsp:sp>
    <dsp:sp modelId="{0BC10038-5BAA-42EF-8277-5AAB810C767F}">
      <dsp:nvSpPr>
        <dsp:cNvPr id="0" name=""/>
        <dsp:cNvSpPr/>
      </dsp:nvSpPr>
      <dsp:spPr>
        <a:xfrm>
          <a:off x="11967974" y="2771493"/>
          <a:ext cx="2656548" cy="82882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Leave Approval or Reject</a:t>
          </a:r>
          <a:endParaRPr lang="en-IN" sz="2100" kern="1200" dirty="0">
            <a:latin typeface="Times New Roman" panose="02020603050405020304" pitchFamily="18" charset="0"/>
            <a:cs typeface="Times New Roman" panose="02020603050405020304" pitchFamily="18" charset="0"/>
          </a:endParaRPr>
        </a:p>
      </dsp:txBody>
      <dsp:txXfrm>
        <a:off x="12357016" y="2892872"/>
        <a:ext cx="1878464" cy="586071"/>
      </dsp:txXfrm>
    </dsp:sp>
    <dsp:sp modelId="{51EA0946-CB61-4127-BCA8-8B678868FB85}">
      <dsp:nvSpPr>
        <dsp:cNvPr id="0" name=""/>
        <dsp:cNvSpPr/>
      </dsp:nvSpPr>
      <dsp:spPr>
        <a:xfrm>
          <a:off x="12585675" y="4296028"/>
          <a:ext cx="2656548" cy="82882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Checks Resume</a:t>
          </a:r>
          <a:endParaRPr lang="en-IN" sz="2100" kern="1200" dirty="0">
            <a:latin typeface="Times New Roman" panose="02020603050405020304" pitchFamily="18" charset="0"/>
            <a:cs typeface="Times New Roman" panose="02020603050405020304" pitchFamily="18" charset="0"/>
          </a:endParaRPr>
        </a:p>
      </dsp:txBody>
      <dsp:txXfrm>
        <a:off x="12974717" y="4417407"/>
        <a:ext cx="1878464" cy="586071"/>
      </dsp:txXfrm>
    </dsp:sp>
    <dsp:sp modelId="{E2C83396-1420-4B68-8146-25196DEC9377}">
      <dsp:nvSpPr>
        <dsp:cNvPr id="0" name=""/>
        <dsp:cNvSpPr/>
      </dsp:nvSpPr>
      <dsp:spPr>
        <a:xfrm>
          <a:off x="11986632" y="5924274"/>
          <a:ext cx="2656548" cy="82882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View Complaints</a:t>
          </a:r>
          <a:endParaRPr lang="en-IN" sz="2100" kern="1200" dirty="0">
            <a:latin typeface="Times New Roman" panose="02020603050405020304" pitchFamily="18" charset="0"/>
            <a:cs typeface="Times New Roman" panose="02020603050405020304" pitchFamily="18" charset="0"/>
          </a:endParaRPr>
        </a:p>
      </dsp:txBody>
      <dsp:txXfrm>
        <a:off x="12375674" y="6045653"/>
        <a:ext cx="1878464" cy="586071"/>
      </dsp:txXfrm>
    </dsp:sp>
    <dsp:sp modelId="{E56D63D1-189E-4FB0-BB1F-17124996E8C2}">
      <dsp:nvSpPr>
        <dsp:cNvPr id="0" name=""/>
        <dsp:cNvSpPr/>
      </dsp:nvSpPr>
      <dsp:spPr>
        <a:xfrm>
          <a:off x="11023902" y="7259169"/>
          <a:ext cx="2656548" cy="82882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View Reports</a:t>
          </a:r>
          <a:endParaRPr lang="en-IN" sz="2100" kern="1200" dirty="0">
            <a:latin typeface="Times New Roman" panose="02020603050405020304" pitchFamily="18" charset="0"/>
            <a:cs typeface="Times New Roman" panose="02020603050405020304" pitchFamily="18" charset="0"/>
          </a:endParaRPr>
        </a:p>
      </dsp:txBody>
      <dsp:txXfrm>
        <a:off x="11412944" y="7380548"/>
        <a:ext cx="1878464" cy="586071"/>
      </dsp:txXfrm>
    </dsp:sp>
    <dsp:sp modelId="{03971EFA-9047-4307-B85E-BF8AC505F0C6}">
      <dsp:nvSpPr>
        <dsp:cNvPr id="0" name=""/>
        <dsp:cNvSpPr/>
      </dsp:nvSpPr>
      <dsp:spPr>
        <a:xfrm>
          <a:off x="10146832" y="8554343"/>
          <a:ext cx="2656548" cy="82882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View Feedbacks</a:t>
          </a:r>
          <a:endParaRPr lang="en-IN" sz="2100" kern="1200" dirty="0">
            <a:latin typeface="Times New Roman" panose="02020603050405020304" pitchFamily="18" charset="0"/>
            <a:cs typeface="Times New Roman" panose="02020603050405020304" pitchFamily="18" charset="0"/>
          </a:endParaRPr>
        </a:p>
      </dsp:txBody>
      <dsp:txXfrm>
        <a:off x="10535874" y="8675722"/>
        <a:ext cx="1878464" cy="5860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CF665-281E-4E11-A578-5BE0E4B454BD}">
      <dsp:nvSpPr>
        <dsp:cNvPr id="0" name=""/>
        <dsp:cNvSpPr/>
      </dsp:nvSpPr>
      <dsp:spPr>
        <a:xfrm rot="1237479">
          <a:off x="4409127" y="5225703"/>
          <a:ext cx="4469096" cy="38583"/>
        </a:xfrm>
        <a:custGeom>
          <a:avLst/>
          <a:gdLst/>
          <a:ahLst/>
          <a:cxnLst/>
          <a:rect l="0" t="0" r="0" b="0"/>
          <a:pathLst>
            <a:path>
              <a:moveTo>
                <a:pt x="0" y="19291"/>
              </a:moveTo>
              <a:lnTo>
                <a:pt x="4469096" y="1929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F3E1B17-6C6E-469B-BBA7-0D59A0C2689B}">
      <dsp:nvSpPr>
        <dsp:cNvPr id="0" name=""/>
        <dsp:cNvSpPr/>
      </dsp:nvSpPr>
      <dsp:spPr>
        <a:xfrm rot="322133">
          <a:off x="4543248" y="4337054"/>
          <a:ext cx="4146560" cy="38583"/>
        </a:xfrm>
        <a:custGeom>
          <a:avLst/>
          <a:gdLst/>
          <a:ahLst/>
          <a:cxnLst/>
          <a:rect l="0" t="0" r="0" b="0"/>
          <a:pathLst>
            <a:path>
              <a:moveTo>
                <a:pt x="0" y="19291"/>
              </a:moveTo>
              <a:lnTo>
                <a:pt x="4146560" y="1929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3BAFE2-CCA7-4688-B85C-B20F5E2A6E24}">
      <dsp:nvSpPr>
        <dsp:cNvPr id="0" name=""/>
        <dsp:cNvSpPr/>
      </dsp:nvSpPr>
      <dsp:spPr>
        <a:xfrm rot="20970921">
          <a:off x="4517294" y="3469027"/>
          <a:ext cx="4198475" cy="38583"/>
        </a:xfrm>
        <a:custGeom>
          <a:avLst/>
          <a:gdLst/>
          <a:ahLst/>
          <a:cxnLst/>
          <a:rect l="0" t="0" r="0" b="0"/>
          <a:pathLst>
            <a:path>
              <a:moveTo>
                <a:pt x="0" y="19291"/>
              </a:moveTo>
              <a:lnTo>
                <a:pt x="4198475" y="1929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582A1CD-A417-4DBE-8938-C432C7649624}">
      <dsp:nvSpPr>
        <dsp:cNvPr id="0" name=""/>
        <dsp:cNvSpPr/>
      </dsp:nvSpPr>
      <dsp:spPr>
        <a:xfrm rot="20083130">
          <a:off x="4309678" y="2468400"/>
          <a:ext cx="5067301" cy="38583"/>
        </a:xfrm>
        <a:custGeom>
          <a:avLst/>
          <a:gdLst/>
          <a:ahLst/>
          <a:cxnLst/>
          <a:rect l="0" t="0" r="0" b="0"/>
          <a:pathLst>
            <a:path>
              <a:moveTo>
                <a:pt x="0" y="19291"/>
              </a:moveTo>
              <a:lnTo>
                <a:pt x="5067301" y="1929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1602B9-6936-490C-BEDA-4E23B4AA1F65}">
      <dsp:nvSpPr>
        <dsp:cNvPr id="0" name=""/>
        <dsp:cNvSpPr/>
      </dsp:nvSpPr>
      <dsp:spPr>
        <a:xfrm>
          <a:off x="3276606" y="3383274"/>
          <a:ext cx="1166133" cy="112869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2000" b="-2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57E43B5-06A3-4467-8ED7-F5A06D088CC6}">
      <dsp:nvSpPr>
        <dsp:cNvPr id="0" name=""/>
        <dsp:cNvSpPr/>
      </dsp:nvSpPr>
      <dsp:spPr>
        <a:xfrm>
          <a:off x="8253815" y="282875"/>
          <a:ext cx="3923673" cy="122416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Login</a:t>
          </a:r>
          <a:endParaRPr lang="en-IN" sz="3100" kern="1200" dirty="0">
            <a:latin typeface="Times New Roman" panose="02020603050405020304" pitchFamily="18" charset="0"/>
            <a:cs typeface="Times New Roman" panose="02020603050405020304" pitchFamily="18" charset="0"/>
          </a:endParaRPr>
        </a:p>
      </dsp:txBody>
      <dsp:txXfrm>
        <a:off x="8828424" y="462150"/>
        <a:ext cx="2774455" cy="865616"/>
      </dsp:txXfrm>
    </dsp:sp>
    <dsp:sp modelId="{C3A7F62E-0D48-491C-AFAF-A6DC1FCC64A4}">
      <dsp:nvSpPr>
        <dsp:cNvPr id="0" name=""/>
        <dsp:cNvSpPr/>
      </dsp:nvSpPr>
      <dsp:spPr>
        <a:xfrm>
          <a:off x="8406217" y="2181971"/>
          <a:ext cx="3923673" cy="122416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Apply Leave and View status</a:t>
          </a:r>
          <a:endParaRPr lang="en-IN" sz="3100" kern="1200" dirty="0">
            <a:latin typeface="Times New Roman" panose="02020603050405020304" pitchFamily="18" charset="0"/>
            <a:cs typeface="Times New Roman" panose="02020603050405020304" pitchFamily="18" charset="0"/>
          </a:endParaRPr>
        </a:p>
      </dsp:txBody>
      <dsp:txXfrm>
        <a:off x="8980826" y="2361246"/>
        <a:ext cx="2774455" cy="865616"/>
      </dsp:txXfrm>
    </dsp:sp>
    <dsp:sp modelId="{0BC10038-5BAA-42EF-8277-5AAB810C767F}">
      <dsp:nvSpPr>
        <dsp:cNvPr id="0" name=""/>
        <dsp:cNvSpPr/>
      </dsp:nvSpPr>
      <dsp:spPr>
        <a:xfrm>
          <a:off x="8597342" y="4114793"/>
          <a:ext cx="3923673" cy="122416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Raise a Complaint</a:t>
          </a:r>
          <a:endParaRPr lang="en-IN" sz="3100" kern="1200" dirty="0">
            <a:latin typeface="Times New Roman" panose="02020603050405020304" pitchFamily="18" charset="0"/>
            <a:cs typeface="Times New Roman" panose="02020603050405020304" pitchFamily="18" charset="0"/>
          </a:endParaRPr>
        </a:p>
      </dsp:txBody>
      <dsp:txXfrm>
        <a:off x="9171951" y="4294068"/>
        <a:ext cx="2774455" cy="865616"/>
      </dsp:txXfrm>
    </dsp:sp>
    <dsp:sp modelId="{51EA0946-CB61-4127-BCA8-8B678868FB85}">
      <dsp:nvSpPr>
        <dsp:cNvPr id="0" name=""/>
        <dsp:cNvSpPr/>
      </dsp:nvSpPr>
      <dsp:spPr>
        <a:xfrm>
          <a:off x="8025211" y="5891244"/>
          <a:ext cx="3923673" cy="122416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Give Feedback</a:t>
          </a:r>
          <a:endParaRPr lang="en-IN" sz="3100" kern="1200" dirty="0">
            <a:latin typeface="Times New Roman" panose="02020603050405020304" pitchFamily="18" charset="0"/>
            <a:cs typeface="Times New Roman" panose="02020603050405020304" pitchFamily="18" charset="0"/>
          </a:endParaRPr>
        </a:p>
      </dsp:txBody>
      <dsp:txXfrm>
        <a:off x="8599820" y="6070519"/>
        <a:ext cx="2774455" cy="865616"/>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8.png"/><Relationship Id="rId7" Type="http://schemas.openxmlformats.org/officeDocument/2006/relationships/diagramQuickStyle" Target="../diagrams/quickStyle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9.sv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8.png"/><Relationship Id="rId7" Type="http://schemas.openxmlformats.org/officeDocument/2006/relationships/diagramQuickStyle" Target="../diagrams/quickStyle2.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9.svg"/><Relationship Id="rId9" Type="http://schemas.microsoft.com/office/2007/relationships/diagramDrawing" Target="../diagrams/drawing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29.sv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1285449" y="-1275370"/>
            <a:ext cx="8792923" cy="4237186"/>
            <a:chOff x="0" y="0"/>
            <a:chExt cx="406400" cy="195838"/>
          </a:xfrm>
        </p:grpSpPr>
        <p:sp>
          <p:nvSpPr>
            <p:cNvPr id="4" name="Freeform 4"/>
            <p:cNvSpPr/>
            <p:nvPr/>
          </p:nvSpPr>
          <p:spPr>
            <a:xfrm>
              <a:off x="0" y="0"/>
              <a:ext cx="406400" cy="195838"/>
            </a:xfrm>
            <a:custGeom>
              <a:avLst/>
              <a:gdLst/>
              <a:ahLst/>
              <a:cxnLst/>
              <a:rect l="l" t="t" r="r" b="b"/>
              <a:pathLst>
                <a:path w="406400" h="195838">
                  <a:moveTo>
                    <a:pt x="203200" y="0"/>
                  </a:moveTo>
                  <a:lnTo>
                    <a:pt x="406400" y="0"/>
                  </a:lnTo>
                  <a:lnTo>
                    <a:pt x="203200" y="195838"/>
                  </a:lnTo>
                  <a:lnTo>
                    <a:pt x="0" y="195838"/>
                  </a:lnTo>
                  <a:lnTo>
                    <a:pt x="203200" y="0"/>
                  </a:lnTo>
                  <a:close/>
                </a:path>
              </a:pathLst>
            </a:custGeom>
            <a:gradFill rotWithShape="1">
              <a:gsLst>
                <a:gs pos="0">
                  <a:srgbClr val="006CCD">
                    <a:alpha val="0"/>
                  </a:srgbClr>
                </a:gs>
                <a:gs pos="50000">
                  <a:srgbClr val="2376D4">
                    <a:alpha val="100000"/>
                  </a:srgbClr>
                </a:gs>
                <a:gs pos="100000">
                  <a:srgbClr val="2376D4">
                    <a:alpha val="100000"/>
                  </a:srgbClr>
                </a:gs>
              </a:gsLst>
              <a:lin ang="0"/>
            </a:gradFill>
          </p:spPr>
        </p:sp>
        <p:sp>
          <p:nvSpPr>
            <p:cNvPr id="5" name="TextBox 5"/>
            <p:cNvSpPr txBox="1"/>
            <p:nvPr/>
          </p:nvSpPr>
          <p:spPr>
            <a:xfrm>
              <a:off x="101600" y="-38100"/>
              <a:ext cx="203200" cy="233938"/>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5268796" y="-701502"/>
            <a:ext cx="11104088" cy="9480115"/>
          </a:xfrm>
          <a:custGeom>
            <a:avLst/>
            <a:gdLst/>
            <a:ahLst/>
            <a:cxnLst/>
            <a:rect l="l" t="t" r="r" b="b"/>
            <a:pathLst>
              <a:path w="11104088" h="9480115">
                <a:moveTo>
                  <a:pt x="0" y="0"/>
                </a:moveTo>
                <a:lnTo>
                  <a:pt x="11104088" y="0"/>
                </a:lnTo>
                <a:lnTo>
                  <a:pt x="11104088" y="9480115"/>
                </a:lnTo>
                <a:lnTo>
                  <a:pt x="0" y="9480115"/>
                </a:lnTo>
                <a:lnTo>
                  <a:pt x="0" y="0"/>
                </a:lnTo>
                <a:close/>
              </a:path>
            </a:pathLst>
          </a:custGeom>
          <a:blipFill>
            <a:blip r:embed="rId3">
              <a:alphaModFix amt="32999"/>
            </a:blip>
            <a:stretch>
              <a:fillRect/>
            </a:stretch>
          </a:blipFill>
        </p:spPr>
      </p:sp>
      <p:grpSp>
        <p:nvGrpSpPr>
          <p:cNvPr id="7" name="Group 7"/>
          <p:cNvGrpSpPr/>
          <p:nvPr/>
        </p:nvGrpSpPr>
        <p:grpSpPr>
          <a:xfrm>
            <a:off x="0" y="7209087"/>
            <a:ext cx="8772604" cy="4397760"/>
            <a:chOff x="0" y="0"/>
            <a:chExt cx="417592" cy="209341"/>
          </a:xfrm>
        </p:grpSpPr>
        <p:sp>
          <p:nvSpPr>
            <p:cNvPr id="8" name="Freeform 8"/>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9" name="TextBox 9"/>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sp>
        <p:nvSpPr>
          <p:cNvPr id="15" name="TextBox 15"/>
          <p:cNvSpPr txBox="1"/>
          <p:nvPr/>
        </p:nvSpPr>
        <p:spPr>
          <a:xfrm>
            <a:off x="4886721" y="3762207"/>
            <a:ext cx="8641929" cy="1274323"/>
          </a:xfrm>
          <a:prstGeom prst="rect">
            <a:avLst/>
          </a:prstGeom>
        </p:spPr>
        <p:txBody>
          <a:bodyPr lIns="0" tIns="0" rIns="0" bIns="0" rtlCol="0" anchor="t">
            <a:spAutoFit/>
          </a:bodyPr>
          <a:lstStyle/>
          <a:p>
            <a:pPr algn="ctr">
              <a:lnSpc>
                <a:spcPts val="9824"/>
              </a:lnSpc>
            </a:pPr>
            <a:r>
              <a:rPr lang="en-US" sz="11038" dirty="0">
                <a:solidFill>
                  <a:srgbClr val="3E67C8"/>
                </a:solidFill>
                <a:latin typeface="Times New Roman" panose="02020603050405020304" pitchFamily="18" charset="0"/>
                <a:ea typeface="Montserrat Semi-Bold"/>
                <a:cs typeface="Times New Roman" panose="02020603050405020304" pitchFamily="18" charset="0"/>
                <a:sym typeface="Montserrat Semi-Bold"/>
              </a:rPr>
              <a:t>STAFFEASE</a:t>
            </a:r>
          </a:p>
        </p:txBody>
      </p:sp>
      <p:sp>
        <p:nvSpPr>
          <p:cNvPr id="17" name="TextBox 17"/>
          <p:cNvSpPr txBox="1"/>
          <p:nvPr/>
        </p:nvSpPr>
        <p:spPr>
          <a:xfrm>
            <a:off x="7047194" y="4966721"/>
            <a:ext cx="4952489" cy="353558"/>
          </a:xfrm>
          <a:prstGeom prst="rect">
            <a:avLst/>
          </a:prstGeom>
        </p:spPr>
        <p:txBody>
          <a:bodyPr wrap="square" lIns="0" tIns="0" rIns="0" bIns="0" rtlCol="0" anchor="t">
            <a:spAutoFit/>
          </a:bodyPr>
          <a:lstStyle/>
          <a:p>
            <a:pPr algn="ctr">
              <a:lnSpc>
                <a:spcPts val="2910"/>
              </a:lnSpc>
            </a:pPr>
            <a:r>
              <a:rPr lang="en-US" sz="2079" b="1" dirty="0">
                <a:solidFill>
                  <a:srgbClr val="3E67C8"/>
                </a:solidFill>
                <a:latin typeface="Times New Roman" panose="02020603050405020304" pitchFamily="18" charset="0"/>
                <a:ea typeface="Poppins Semi-Bold"/>
                <a:cs typeface="Times New Roman" panose="02020603050405020304" pitchFamily="18" charset="0"/>
                <a:sym typeface="Poppins Semi-Bold"/>
              </a:rPr>
              <a:t>EMPLOYEE MANAGEMENT SYSTEM</a:t>
            </a:r>
          </a:p>
        </p:txBody>
      </p:sp>
      <p:sp>
        <p:nvSpPr>
          <p:cNvPr id="18" name="TextBox 18"/>
          <p:cNvSpPr txBox="1"/>
          <p:nvPr/>
        </p:nvSpPr>
        <p:spPr>
          <a:xfrm>
            <a:off x="9906001" y="5836921"/>
            <a:ext cx="6696258" cy="3947876"/>
          </a:xfrm>
          <a:prstGeom prst="rect">
            <a:avLst/>
          </a:prstGeom>
        </p:spPr>
        <p:txBody>
          <a:bodyPr wrap="square" lIns="0" tIns="0" rIns="0" bIns="0" rtlCol="0" anchor="t">
            <a:spAutoFit/>
          </a:bodyPr>
          <a:lstStyle/>
          <a:p>
            <a:pPr algn="l">
              <a:lnSpc>
                <a:spcPct val="150000"/>
              </a:lnSpc>
            </a:pPr>
            <a:r>
              <a:rPr lang="en-US" sz="2600" b="1" dirty="0">
                <a:solidFill>
                  <a:srgbClr val="3E67C8"/>
                </a:solidFill>
                <a:latin typeface="Times New Roman" panose="02020603050405020304" pitchFamily="18" charset="0"/>
                <a:ea typeface="Poppins Semi-Bold"/>
                <a:cs typeface="Times New Roman" panose="02020603050405020304" pitchFamily="18" charset="0"/>
                <a:sym typeface="Poppins Semi-Bold"/>
              </a:rPr>
              <a:t>Guided By : Dr. P. </a:t>
            </a:r>
            <a:r>
              <a:rPr lang="en-US" sz="2600" b="1" dirty="0" err="1">
                <a:solidFill>
                  <a:srgbClr val="3E67C8"/>
                </a:solidFill>
                <a:latin typeface="Times New Roman" panose="02020603050405020304" pitchFamily="18" charset="0"/>
                <a:ea typeface="Poppins Semi-Bold"/>
                <a:cs typeface="Times New Roman" panose="02020603050405020304" pitchFamily="18" charset="0"/>
                <a:sym typeface="Poppins Semi-Bold"/>
              </a:rPr>
              <a:t>Sammulal</a:t>
            </a:r>
            <a:endParaRPr lang="en-US" sz="2600" b="1" dirty="0">
              <a:solidFill>
                <a:srgbClr val="3E67C8"/>
              </a:solidFill>
              <a:latin typeface="Times New Roman" panose="02020603050405020304" pitchFamily="18" charset="0"/>
              <a:ea typeface="Poppins Semi-Bold"/>
              <a:cs typeface="Times New Roman" panose="02020603050405020304" pitchFamily="18" charset="0"/>
              <a:sym typeface="Poppins Semi-Bold"/>
            </a:endParaRPr>
          </a:p>
          <a:p>
            <a:pPr algn="l">
              <a:lnSpc>
                <a:spcPct val="150000"/>
              </a:lnSpc>
            </a:pPr>
            <a:r>
              <a:rPr lang="en-US" sz="2600" b="1" dirty="0">
                <a:solidFill>
                  <a:srgbClr val="3E67C8"/>
                </a:solidFill>
                <a:latin typeface="Times New Roman" panose="02020603050405020304" pitchFamily="18" charset="0"/>
                <a:ea typeface="Poppins Semi-Bold"/>
                <a:cs typeface="Times New Roman" panose="02020603050405020304" pitchFamily="18" charset="0"/>
                <a:sym typeface="Poppins Semi-Bold"/>
              </a:rPr>
              <a:t>Team Members:</a:t>
            </a:r>
          </a:p>
          <a:p>
            <a:pPr algn="l">
              <a:lnSpc>
                <a:spcPct val="150000"/>
              </a:lnSpc>
            </a:pPr>
            <a:r>
              <a:rPr lang="en-US" sz="2600" b="1" dirty="0">
                <a:solidFill>
                  <a:srgbClr val="3E67C8"/>
                </a:solidFill>
                <a:latin typeface="Times New Roman" panose="02020603050405020304" pitchFamily="18" charset="0"/>
                <a:ea typeface="Poppins Semi-Bold"/>
                <a:cs typeface="Times New Roman" panose="02020603050405020304" pitchFamily="18" charset="0"/>
                <a:sym typeface="Poppins Semi-Bold"/>
              </a:rPr>
              <a:t>	G. Bhagyasri                       – 23015A503</a:t>
            </a:r>
          </a:p>
          <a:p>
            <a:pPr>
              <a:lnSpc>
                <a:spcPct val="150000"/>
              </a:lnSpc>
            </a:pPr>
            <a:r>
              <a:rPr lang="en-US" sz="2600" b="1" dirty="0">
                <a:solidFill>
                  <a:srgbClr val="3E67C8"/>
                </a:solidFill>
                <a:latin typeface="Times New Roman" panose="02020603050405020304" pitchFamily="18" charset="0"/>
                <a:ea typeface="Poppins Semi-Bold"/>
                <a:cs typeface="Times New Roman" panose="02020603050405020304" pitchFamily="18" charset="0"/>
                <a:sym typeface="Poppins Semi-Bold"/>
              </a:rPr>
              <a:t>	K. Reethu                             – 23015A508</a:t>
            </a:r>
          </a:p>
          <a:p>
            <a:pPr>
              <a:lnSpc>
                <a:spcPct val="150000"/>
              </a:lnSpc>
            </a:pPr>
            <a:r>
              <a:rPr lang="en-US" sz="2600" b="1" dirty="0">
                <a:solidFill>
                  <a:srgbClr val="3E67C8"/>
                </a:solidFill>
                <a:latin typeface="Times New Roman" panose="02020603050405020304" pitchFamily="18" charset="0"/>
                <a:ea typeface="Poppins Semi-Bold"/>
                <a:cs typeface="Times New Roman" panose="02020603050405020304" pitchFamily="18" charset="0"/>
                <a:sym typeface="Poppins Semi-Bold"/>
              </a:rPr>
              <a:t>	T. Akhila                               – 23015A514</a:t>
            </a:r>
          </a:p>
          <a:p>
            <a:pPr>
              <a:lnSpc>
                <a:spcPct val="150000"/>
              </a:lnSpc>
            </a:pPr>
            <a:r>
              <a:rPr lang="en-US" sz="2600" b="1" dirty="0">
                <a:solidFill>
                  <a:srgbClr val="3E67C8"/>
                </a:solidFill>
                <a:latin typeface="Times New Roman" panose="02020603050405020304" pitchFamily="18" charset="0"/>
                <a:ea typeface="Poppins Semi-Bold"/>
                <a:cs typeface="Times New Roman" panose="02020603050405020304" pitchFamily="18" charset="0"/>
                <a:sym typeface="Poppins Semi-Bold"/>
              </a:rPr>
              <a:t>	MD. Suhana Tarannum      – 23015A518</a:t>
            </a:r>
          </a:p>
          <a:p>
            <a:pPr algn="l">
              <a:lnSpc>
                <a:spcPct val="150000"/>
              </a:lnSpc>
            </a:pPr>
            <a:endParaRPr lang="en-US" sz="1707" b="1" dirty="0">
              <a:solidFill>
                <a:srgbClr val="3E67C8"/>
              </a:solidFill>
              <a:latin typeface="Times New Roman" panose="02020603050405020304" pitchFamily="18" charset="0"/>
              <a:ea typeface="Poppins Semi-Bold"/>
              <a:cs typeface="Times New Roman" panose="02020603050405020304" pitchFamily="18" charset="0"/>
              <a:sym typeface="Poppi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FDF99-4E03-F8F0-ECF5-8A1C0F9011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8A321F-8838-D411-23E6-FE81124E68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00C8A6B6-5174-7E61-758A-C5434B9EEB13}"/>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1" name="TextBox 21">
            <a:extLst>
              <a:ext uri="{FF2B5EF4-FFF2-40B4-BE49-F238E27FC236}">
                <a16:creationId xmlns:a16="http://schemas.microsoft.com/office/drawing/2014/main" id="{32CBF22E-9879-E3DB-4320-62E9AB7B00CA}"/>
              </a:ext>
            </a:extLst>
          </p:cNvPr>
          <p:cNvSpPr txBox="1"/>
          <p:nvPr/>
        </p:nvSpPr>
        <p:spPr>
          <a:xfrm>
            <a:off x="10145228" y="3628844"/>
            <a:ext cx="5738309" cy="857414"/>
          </a:xfrm>
          <a:prstGeom prst="rect">
            <a:avLst/>
          </a:prstGeom>
        </p:spPr>
        <p:txBody>
          <a:bodyPr lIns="0" tIns="0" rIns="0" bIns="0" rtlCol="0" anchor="t">
            <a:spAutoFit/>
          </a:bodyPr>
          <a:lstStyle/>
          <a:p>
            <a:pPr algn="l">
              <a:lnSpc>
                <a:spcPts val="6523"/>
              </a:lnSpc>
            </a:pPr>
            <a:r>
              <a:rPr lang="en-US" sz="7329" b="1" dirty="0">
                <a:solidFill>
                  <a:srgbClr val="FFFFFF"/>
                </a:solidFill>
                <a:latin typeface="Montserrat Semi-Bold"/>
                <a:ea typeface="Montserrat Semi-Bold"/>
                <a:cs typeface="Montserrat Semi-Bold"/>
                <a:sym typeface="Montserrat Semi-Bold"/>
              </a:rPr>
              <a:t>Statemen</a:t>
            </a:r>
          </a:p>
        </p:txBody>
      </p:sp>
      <p:sp>
        <p:nvSpPr>
          <p:cNvPr id="26" name="TextBox 26">
            <a:extLst>
              <a:ext uri="{FF2B5EF4-FFF2-40B4-BE49-F238E27FC236}">
                <a16:creationId xmlns:a16="http://schemas.microsoft.com/office/drawing/2014/main" id="{04AD67A0-D7DF-9D53-0417-CEC31605A3CD}"/>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CD027F82-F3D0-4810-8819-358C06243FCD}"/>
              </a:ext>
            </a:extLst>
          </p:cNvPr>
          <p:cNvSpPr txBox="1"/>
          <p:nvPr/>
        </p:nvSpPr>
        <p:spPr>
          <a:xfrm>
            <a:off x="2316170" y="2927158"/>
            <a:ext cx="15707101" cy="3016210"/>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Authentication Module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User Management Module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Resume Checker Module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Leave Management Module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Feedback Sentiment Analysis Module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Reports Module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Complaints Module</a:t>
            </a:r>
          </a:p>
        </p:txBody>
      </p:sp>
      <p:sp>
        <p:nvSpPr>
          <p:cNvPr id="29" name="TextBox 25">
            <a:extLst>
              <a:ext uri="{FF2B5EF4-FFF2-40B4-BE49-F238E27FC236}">
                <a16:creationId xmlns:a16="http://schemas.microsoft.com/office/drawing/2014/main" id="{932EF272-4BCA-BC35-245D-8071A09936C5}"/>
              </a:ext>
            </a:extLst>
          </p:cNvPr>
          <p:cNvSpPr txBox="1"/>
          <p:nvPr/>
        </p:nvSpPr>
        <p:spPr>
          <a:xfrm>
            <a:off x="1198310" y="1240487"/>
            <a:ext cx="15707101" cy="845488"/>
          </a:xfrm>
          <a:prstGeom prst="rect">
            <a:avLst/>
          </a:prstGeom>
        </p:spPr>
        <p:txBody>
          <a:bodyPr wrap="square" lIns="0" tIns="0" rIns="0" bIns="0" rtlCol="0" anchor="t">
            <a:spAutoFit/>
          </a:bodyPr>
          <a:lstStyle/>
          <a:p>
            <a:pPr algn="l">
              <a:lnSpc>
                <a:spcPts val="6523"/>
              </a:lnSpc>
            </a:pPr>
            <a:r>
              <a:rPr lang="en-US" sz="7329" dirty="0">
                <a:solidFill>
                  <a:srgbClr val="3E67C8"/>
                </a:solidFill>
                <a:latin typeface="Times New Roman" panose="02020603050405020304" pitchFamily="18" charset="0"/>
                <a:ea typeface="Montserrat Semi-Bold"/>
                <a:cs typeface="Times New Roman" panose="02020603050405020304" pitchFamily="18" charset="0"/>
                <a:sym typeface="Montserrat Semi-Bold"/>
              </a:rPr>
              <a:t>Modules</a:t>
            </a:r>
          </a:p>
        </p:txBody>
      </p:sp>
    </p:spTree>
    <p:extLst>
      <p:ext uri="{BB962C8B-B14F-4D97-AF65-F5344CB8AC3E}">
        <p14:creationId xmlns:p14="http://schemas.microsoft.com/office/powerpoint/2010/main" val="26166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331EE-9818-4FDC-C258-52B0A7364F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07056E-8185-C882-8DEB-74050101FC8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585998DD-A806-3560-AF71-4499E8B12E4D}"/>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EB892856-DC7A-9425-EEC7-0BAE5A096BF2}"/>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DBC7A8A4-FED9-0F3D-D58A-A65B8736DF9A}"/>
              </a:ext>
            </a:extLst>
          </p:cNvPr>
          <p:cNvSpPr txBox="1"/>
          <p:nvPr/>
        </p:nvSpPr>
        <p:spPr>
          <a:xfrm>
            <a:off x="1613953" y="2891159"/>
            <a:ext cx="15707101" cy="2585323"/>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Handles user login and registration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Implements secure authentication using JWT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Ensures role-based access (Admin, HR, Employee) </a:t>
            </a:r>
          </a:p>
          <a:p>
            <a:pPr marL="457200" indent="-457200" algn="just">
              <a:spcBef>
                <a:spcPct val="0"/>
              </a:spcBef>
              <a:buFont typeface="Arial" panose="020B0604020202020204" pitchFamily="34" charset="0"/>
              <a:buChar char="•"/>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algn="just">
              <a:spcBef>
                <a:spcPct val="0"/>
              </a:spcBef>
            </a:pP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API Endpoints: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POST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api</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/auth/login – User login (returns JWT) </a:t>
            </a:r>
          </a:p>
        </p:txBody>
      </p:sp>
      <p:sp>
        <p:nvSpPr>
          <p:cNvPr id="29" name="TextBox 25">
            <a:extLst>
              <a:ext uri="{FF2B5EF4-FFF2-40B4-BE49-F238E27FC236}">
                <a16:creationId xmlns:a16="http://schemas.microsoft.com/office/drawing/2014/main" id="{45A22C57-1AD9-DD11-242A-EFBDEFAE3E53}"/>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Authentication Module</a:t>
            </a:r>
          </a:p>
        </p:txBody>
      </p:sp>
      <p:pic>
        <p:nvPicPr>
          <p:cNvPr id="4" name="Picture 3">
            <a:extLst>
              <a:ext uri="{FF2B5EF4-FFF2-40B4-BE49-F238E27FC236}">
                <a16:creationId xmlns:a16="http://schemas.microsoft.com/office/drawing/2014/main" id="{B11C83B1-05D5-B220-869A-9937ACDBBCE9}"/>
              </a:ext>
            </a:extLst>
          </p:cNvPr>
          <p:cNvPicPr>
            <a:picLocks noChangeAspect="1"/>
          </p:cNvPicPr>
          <p:nvPr/>
        </p:nvPicPr>
        <p:blipFill>
          <a:blip r:embed="rId3"/>
          <a:srcRect r="45139" b="19364"/>
          <a:stretch>
            <a:fillRect/>
          </a:stretch>
        </p:blipFill>
        <p:spPr>
          <a:xfrm>
            <a:off x="10134600" y="2337339"/>
            <a:ext cx="7722237" cy="7575612"/>
          </a:xfrm>
          <a:prstGeom prst="rect">
            <a:avLst/>
          </a:prstGeom>
        </p:spPr>
      </p:pic>
    </p:spTree>
    <p:extLst>
      <p:ext uri="{BB962C8B-B14F-4D97-AF65-F5344CB8AC3E}">
        <p14:creationId xmlns:p14="http://schemas.microsoft.com/office/powerpoint/2010/main" val="13517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8F9AF-FFFD-47EC-5CCC-C2FFAE27AD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D4B6D0-DBD4-8745-4D08-E5D4106C73F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B1E18AD6-7AF1-6177-C9A7-4C9F23787B34}"/>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9E024C8F-D136-2628-89F9-BD586685343D}"/>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F743663C-6097-1BDC-120D-E2ADCD33C5F0}"/>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Authentication Module</a:t>
            </a:r>
          </a:p>
        </p:txBody>
      </p:sp>
      <p:pic>
        <p:nvPicPr>
          <p:cNvPr id="6" name="Picture 5">
            <a:extLst>
              <a:ext uri="{FF2B5EF4-FFF2-40B4-BE49-F238E27FC236}">
                <a16:creationId xmlns:a16="http://schemas.microsoft.com/office/drawing/2014/main" id="{04AF78C1-3CD6-07DA-E574-4C84A126A566}"/>
              </a:ext>
            </a:extLst>
          </p:cNvPr>
          <p:cNvPicPr>
            <a:picLocks noChangeAspect="1"/>
          </p:cNvPicPr>
          <p:nvPr/>
        </p:nvPicPr>
        <p:blipFill>
          <a:blip r:embed="rId3"/>
          <a:srcRect l="10000" t="21053" r="5779" b="11569"/>
          <a:stretch>
            <a:fillRect/>
          </a:stretch>
        </p:blipFill>
        <p:spPr>
          <a:xfrm>
            <a:off x="1518351" y="2415056"/>
            <a:ext cx="15402301" cy="6546065"/>
          </a:xfrm>
          <a:prstGeom prst="rect">
            <a:avLst/>
          </a:prstGeom>
        </p:spPr>
      </p:pic>
    </p:spTree>
    <p:extLst>
      <p:ext uri="{BB962C8B-B14F-4D97-AF65-F5344CB8AC3E}">
        <p14:creationId xmlns:p14="http://schemas.microsoft.com/office/powerpoint/2010/main" val="1537392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748D5-134B-A8F5-0973-CC94DF3775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8DEEE5-4D88-A0E8-BAFA-73EE85B3C4B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BEA88167-A928-11E9-D89E-2485483AECE8}"/>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0E6B12E4-80F4-F8D8-FE39-5C737644970A}"/>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FA403E6A-BCEC-CF9A-8CC9-2C61DE19F6A7}"/>
              </a:ext>
            </a:extLst>
          </p:cNvPr>
          <p:cNvSpPr txBox="1"/>
          <p:nvPr/>
        </p:nvSpPr>
        <p:spPr>
          <a:xfrm>
            <a:off x="1213551" y="922248"/>
            <a:ext cx="15707101" cy="738664"/>
          </a:xfrm>
          <a:prstGeom prst="rect">
            <a:avLst/>
          </a:prstGeom>
        </p:spPr>
        <p:txBody>
          <a:bodyPr wrap="square" lIns="0" tIns="0" rIns="0" bIns="0" rtlCol="0" anchor="t">
            <a:spAutoFit/>
          </a:bodyPr>
          <a:lstStyle/>
          <a:p>
            <a:pPr algn="just">
              <a:spcBef>
                <a:spcPct val="0"/>
              </a:spcBef>
            </a:pPr>
            <a:r>
              <a:rPr lang="en-US" sz="4800" dirty="0">
                <a:solidFill>
                  <a:srgbClr val="006CCD"/>
                </a:solidFill>
                <a:latin typeface="Times New Roman" panose="02020603050405020304" pitchFamily="18" charset="0"/>
                <a:ea typeface="Montserrat Medium"/>
                <a:cs typeface="Times New Roman" panose="02020603050405020304" pitchFamily="18" charset="0"/>
                <a:sym typeface="Montserrat Medium"/>
              </a:rPr>
              <a:t>HR Dashboard</a:t>
            </a:r>
          </a:p>
        </p:txBody>
      </p:sp>
      <p:pic>
        <p:nvPicPr>
          <p:cNvPr id="6" name="Picture 5">
            <a:extLst>
              <a:ext uri="{FF2B5EF4-FFF2-40B4-BE49-F238E27FC236}">
                <a16:creationId xmlns:a16="http://schemas.microsoft.com/office/drawing/2014/main" id="{5C42FBB0-0C82-03FA-7E44-5196310E5E68}"/>
              </a:ext>
            </a:extLst>
          </p:cNvPr>
          <p:cNvPicPr>
            <a:picLocks noChangeAspect="1"/>
          </p:cNvPicPr>
          <p:nvPr/>
        </p:nvPicPr>
        <p:blipFill>
          <a:blip r:embed="rId3"/>
          <a:srcRect t="11240" r="1531" b="33529"/>
          <a:stretch>
            <a:fillRect/>
          </a:stretch>
        </p:blipFill>
        <p:spPr>
          <a:xfrm>
            <a:off x="381000" y="2583160"/>
            <a:ext cx="17737890" cy="5285368"/>
          </a:xfrm>
          <a:prstGeom prst="rect">
            <a:avLst/>
          </a:prstGeom>
        </p:spPr>
      </p:pic>
    </p:spTree>
    <p:extLst>
      <p:ext uri="{BB962C8B-B14F-4D97-AF65-F5344CB8AC3E}">
        <p14:creationId xmlns:p14="http://schemas.microsoft.com/office/powerpoint/2010/main" val="425291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805B4-4700-EBF2-0192-6CBE3E149C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F3E2B7-91C5-920F-9678-83671C6D9B4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5BF7AA47-506F-372B-28A1-97C732CECEB3}"/>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06ECFB63-9B14-7B0F-347A-D92A9A51864D}"/>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24D0F33C-B618-0728-B710-3B19253124C9}"/>
              </a:ext>
            </a:extLst>
          </p:cNvPr>
          <p:cNvSpPr txBox="1"/>
          <p:nvPr/>
        </p:nvSpPr>
        <p:spPr>
          <a:xfrm>
            <a:off x="1213551" y="922248"/>
            <a:ext cx="15707101" cy="738664"/>
          </a:xfrm>
          <a:prstGeom prst="rect">
            <a:avLst/>
          </a:prstGeom>
        </p:spPr>
        <p:txBody>
          <a:bodyPr wrap="square" lIns="0" tIns="0" rIns="0" bIns="0" rtlCol="0" anchor="t">
            <a:spAutoFit/>
          </a:bodyPr>
          <a:lstStyle/>
          <a:p>
            <a:pPr algn="just">
              <a:spcBef>
                <a:spcPct val="0"/>
              </a:spcBef>
            </a:pPr>
            <a:r>
              <a:rPr lang="en-US" sz="4800" dirty="0">
                <a:solidFill>
                  <a:srgbClr val="006CCD"/>
                </a:solidFill>
                <a:latin typeface="Times New Roman" panose="02020603050405020304" pitchFamily="18" charset="0"/>
                <a:ea typeface="Montserrat Medium"/>
                <a:cs typeface="Times New Roman" panose="02020603050405020304" pitchFamily="18" charset="0"/>
                <a:sym typeface="Montserrat Medium"/>
              </a:rPr>
              <a:t>Employee Dashboard</a:t>
            </a:r>
          </a:p>
        </p:txBody>
      </p:sp>
      <p:pic>
        <p:nvPicPr>
          <p:cNvPr id="5" name="Picture 4">
            <a:extLst>
              <a:ext uri="{FF2B5EF4-FFF2-40B4-BE49-F238E27FC236}">
                <a16:creationId xmlns:a16="http://schemas.microsoft.com/office/drawing/2014/main" id="{6F5D8DC9-F8E9-D196-5ADF-E3157C6B83C6}"/>
              </a:ext>
            </a:extLst>
          </p:cNvPr>
          <p:cNvPicPr>
            <a:picLocks noChangeAspect="1"/>
          </p:cNvPicPr>
          <p:nvPr/>
        </p:nvPicPr>
        <p:blipFill>
          <a:blip r:embed="rId3" cstate="print">
            <a:extLst>
              <a:ext uri="{28A0092B-C50C-407E-A947-70E740481C1C}">
                <a14:useLocalDpi xmlns:a14="http://schemas.microsoft.com/office/drawing/2010/main" val="0"/>
              </a:ext>
            </a:extLst>
          </a:blip>
          <a:srcRect t="10017" r="1631" b="6462"/>
          <a:stretch>
            <a:fillRect/>
          </a:stretch>
        </p:blipFill>
        <p:spPr>
          <a:xfrm>
            <a:off x="3505201" y="2781300"/>
            <a:ext cx="11361420" cy="6400800"/>
          </a:xfrm>
          <a:prstGeom prst="rect">
            <a:avLst/>
          </a:prstGeom>
        </p:spPr>
      </p:pic>
    </p:spTree>
    <p:extLst>
      <p:ext uri="{BB962C8B-B14F-4D97-AF65-F5344CB8AC3E}">
        <p14:creationId xmlns:p14="http://schemas.microsoft.com/office/powerpoint/2010/main" val="3428256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C6C44-3738-BD9C-D4BA-E992EA48C5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115CC0-AD53-6E9E-2527-4BF774FFCDC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3106D4A6-9E34-5E40-BEED-4E130E4CAEDB}"/>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4F6893DB-C597-0E91-0944-29FB2AECB197}"/>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B9FDF297-1F38-8DBF-0A34-BEFCC4F35AF9}"/>
              </a:ext>
            </a:extLst>
          </p:cNvPr>
          <p:cNvSpPr txBox="1"/>
          <p:nvPr/>
        </p:nvSpPr>
        <p:spPr>
          <a:xfrm>
            <a:off x="1613953" y="2891159"/>
            <a:ext cx="15707101" cy="3877985"/>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Allows Admin/HR to add, edit, and delete employee records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Manages roles and access rights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Displays employee profile details</a:t>
            </a:r>
          </a:p>
          <a:p>
            <a:pPr algn="just">
              <a:spcBef>
                <a:spcPct val="0"/>
              </a:spcBef>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algn="just">
              <a:spcBef>
                <a:spcPct val="0"/>
              </a:spcBef>
            </a:pP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API Endpoints: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POST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api</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hr</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/add-employee – Add employee with encryption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PUT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api</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hr</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/update-employee – Update employee info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DELETE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api</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hr</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/delete-employee – Delete employee by email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GET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api</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hr</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/get-employees – Fetch all employees</a:t>
            </a:r>
          </a:p>
        </p:txBody>
      </p:sp>
      <p:sp>
        <p:nvSpPr>
          <p:cNvPr id="29" name="TextBox 25">
            <a:extLst>
              <a:ext uri="{FF2B5EF4-FFF2-40B4-BE49-F238E27FC236}">
                <a16:creationId xmlns:a16="http://schemas.microsoft.com/office/drawing/2014/main" id="{CD1AF5CA-8887-61D0-5F2B-F475B058F69E}"/>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User Management Module</a:t>
            </a:r>
          </a:p>
        </p:txBody>
      </p:sp>
    </p:spTree>
    <p:extLst>
      <p:ext uri="{BB962C8B-B14F-4D97-AF65-F5344CB8AC3E}">
        <p14:creationId xmlns:p14="http://schemas.microsoft.com/office/powerpoint/2010/main" val="255160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28DF7-0B46-0CF5-397C-5A734DFCED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BA3CF4-CE13-3D17-F452-CE29CDDF3B2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1D14984D-C67A-E85F-AADF-B9BCF6C307E6}"/>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B008D36B-2460-E536-5B29-D8B98E2E4327}"/>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5D03CCB6-0B23-6AC1-4C75-D3DA7155C92C}"/>
              </a:ext>
            </a:extLst>
          </p:cNvPr>
          <p:cNvSpPr txBox="1"/>
          <p:nvPr/>
        </p:nvSpPr>
        <p:spPr>
          <a:xfrm>
            <a:off x="1213551" y="922248"/>
            <a:ext cx="15707101" cy="738664"/>
          </a:xfrm>
          <a:prstGeom prst="rect">
            <a:avLst/>
          </a:prstGeom>
        </p:spPr>
        <p:txBody>
          <a:bodyPr wrap="square" lIns="0" tIns="0" rIns="0" bIns="0" rtlCol="0" anchor="t">
            <a:spAutoFit/>
          </a:bodyPr>
          <a:lstStyle/>
          <a:p>
            <a:pPr algn="just">
              <a:spcBef>
                <a:spcPct val="0"/>
              </a:spcBef>
            </a:pPr>
            <a:r>
              <a:rPr lang="en-US" sz="4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Adding Employees</a:t>
            </a:r>
          </a:p>
        </p:txBody>
      </p:sp>
      <p:pic>
        <p:nvPicPr>
          <p:cNvPr id="4" name="Picture 3">
            <a:extLst>
              <a:ext uri="{FF2B5EF4-FFF2-40B4-BE49-F238E27FC236}">
                <a16:creationId xmlns:a16="http://schemas.microsoft.com/office/drawing/2014/main" id="{25421C3B-7E9A-7325-9A7D-8AA378ED0E1F}"/>
              </a:ext>
            </a:extLst>
          </p:cNvPr>
          <p:cNvPicPr>
            <a:picLocks noChangeAspect="1"/>
          </p:cNvPicPr>
          <p:nvPr/>
        </p:nvPicPr>
        <p:blipFill>
          <a:blip r:embed="rId3"/>
          <a:srcRect t="10664" r="1531" b="6593"/>
          <a:stretch>
            <a:fillRect/>
          </a:stretch>
        </p:blipFill>
        <p:spPr>
          <a:xfrm>
            <a:off x="622965" y="1941899"/>
            <a:ext cx="16687800" cy="7887897"/>
          </a:xfrm>
          <a:prstGeom prst="rect">
            <a:avLst/>
          </a:prstGeom>
        </p:spPr>
      </p:pic>
    </p:spTree>
    <p:extLst>
      <p:ext uri="{BB962C8B-B14F-4D97-AF65-F5344CB8AC3E}">
        <p14:creationId xmlns:p14="http://schemas.microsoft.com/office/powerpoint/2010/main" val="1771954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86D68-DE45-2A91-31DC-6AA78CCB31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D84DF2-A9BC-0053-9683-F242B0F4906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235947F0-D7BA-01BD-35EC-383B652A5F76}"/>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7A39AAF6-9FF8-BE13-C2AE-CE879FE31956}"/>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45A75123-04A8-4BD7-6838-CFD121D1B2F3}"/>
              </a:ext>
            </a:extLst>
          </p:cNvPr>
          <p:cNvSpPr txBox="1"/>
          <p:nvPr/>
        </p:nvSpPr>
        <p:spPr>
          <a:xfrm>
            <a:off x="1213551" y="922248"/>
            <a:ext cx="15707101" cy="738664"/>
          </a:xfrm>
          <a:prstGeom prst="rect">
            <a:avLst/>
          </a:prstGeom>
        </p:spPr>
        <p:txBody>
          <a:bodyPr wrap="square" lIns="0" tIns="0" rIns="0" bIns="0" rtlCol="0" anchor="t">
            <a:spAutoFit/>
          </a:bodyPr>
          <a:lstStyle/>
          <a:p>
            <a:pPr algn="just">
              <a:spcBef>
                <a:spcPct val="0"/>
              </a:spcBef>
            </a:pPr>
            <a:r>
              <a:rPr lang="en-US" sz="4800" dirty="0">
                <a:solidFill>
                  <a:srgbClr val="006CCD"/>
                </a:solidFill>
                <a:latin typeface="Times New Roman" panose="02020603050405020304" pitchFamily="18" charset="0"/>
                <a:ea typeface="Montserrat Medium"/>
                <a:cs typeface="Times New Roman" panose="02020603050405020304" pitchFamily="18" charset="0"/>
                <a:sym typeface="Montserrat Medium"/>
              </a:rPr>
              <a:t>Updating Employees</a:t>
            </a:r>
          </a:p>
        </p:txBody>
      </p:sp>
      <p:pic>
        <p:nvPicPr>
          <p:cNvPr id="5" name="Picture 4">
            <a:extLst>
              <a:ext uri="{FF2B5EF4-FFF2-40B4-BE49-F238E27FC236}">
                <a16:creationId xmlns:a16="http://schemas.microsoft.com/office/drawing/2014/main" id="{7C151BC3-6BA7-84E9-2137-80E6CB3EDB2C}"/>
              </a:ext>
            </a:extLst>
          </p:cNvPr>
          <p:cNvPicPr>
            <a:picLocks noChangeAspect="1"/>
          </p:cNvPicPr>
          <p:nvPr/>
        </p:nvPicPr>
        <p:blipFill>
          <a:blip r:embed="rId3"/>
          <a:srcRect t="11240" b="6551"/>
          <a:stretch>
            <a:fillRect/>
          </a:stretch>
        </p:blipFill>
        <p:spPr>
          <a:xfrm>
            <a:off x="175381" y="1941899"/>
            <a:ext cx="17937238" cy="7833726"/>
          </a:xfrm>
          <a:prstGeom prst="rect">
            <a:avLst/>
          </a:prstGeom>
        </p:spPr>
      </p:pic>
    </p:spTree>
    <p:extLst>
      <p:ext uri="{BB962C8B-B14F-4D97-AF65-F5344CB8AC3E}">
        <p14:creationId xmlns:p14="http://schemas.microsoft.com/office/powerpoint/2010/main" val="408619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1DDB9-2FF9-6936-22F8-374F78BB42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3256E5-2752-49FF-1911-F4A810FE257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30F5210A-BFD8-AABD-CF2C-4F6522088D23}"/>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339D4EE6-94A6-4574-464F-92C1B2674916}"/>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56A35863-24C9-6E04-E0A9-30FF68F84914}"/>
              </a:ext>
            </a:extLst>
          </p:cNvPr>
          <p:cNvSpPr txBox="1"/>
          <p:nvPr/>
        </p:nvSpPr>
        <p:spPr>
          <a:xfrm>
            <a:off x="1213551" y="922248"/>
            <a:ext cx="15707101" cy="738664"/>
          </a:xfrm>
          <a:prstGeom prst="rect">
            <a:avLst/>
          </a:prstGeom>
        </p:spPr>
        <p:txBody>
          <a:bodyPr wrap="square" lIns="0" tIns="0" rIns="0" bIns="0" rtlCol="0" anchor="t">
            <a:spAutoFit/>
          </a:bodyPr>
          <a:lstStyle/>
          <a:p>
            <a:pPr algn="just">
              <a:spcBef>
                <a:spcPct val="0"/>
              </a:spcBef>
            </a:pPr>
            <a:r>
              <a:rPr lang="en-US" sz="4800" dirty="0">
                <a:solidFill>
                  <a:srgbClr val="006CCD"/>
                </a:solidFill>
                <a:latin typeface="Times New Roman" panose="02020603050405020304" pitchFamily="18" charset="0"/>
                <a:ea typeface="Montserrat Medium"/>
                <a:cs typeface="Times New Roman" panose="02020603050405020304" pitchFamily="18" charset="0"/>
                <a:sym typeface="Montserrat Medium"/>
              </a:rPr>
              <a:t>Deleting Employees</a:t>
            </a:r>
          </a:p>
        </p:txBody>
      </p:sp>
      <p:pic>
        <p:nvPicPr>
          <p:cNvPr id="4" name="Picture 3">
            <a:extLst>
              <a:ext uri="{FF2B5EF4-FFF2-40B4-BE49-F238E27FC236}">
                <a16:creationId xmlns:a16="http://schemas.microsoft.com/office/drawing/2014/main" id="{AB172B52-163D-3030-4916-34654031807B}"/>
              </a:ext>
            </a:extLst>
          </p:cNvPr>
          <p:cNvPicPr>
            <a:picLocks noChangeAspect="1"/>
          </p:cNvPicPr>
          <p:nvPr/>
        </p:nvPicPr>
        <p:blipFill>
          <a:blip r:embed="rId3"/>
          <a:srcRect t="2178"/>
          <a:stretch>
            <a:fillRect/>
          </a:stretch>
        </p:blipFill>
        <p:spPr>
          <a:xfrm>
            <a:off x="158399" y="2583160"/>
            <a:ext cx="17971202" cy="5167327"/>
          </a:xfrm>
          <a:prstGeom prst="rect">
            <a:avLst/>
          </a:prstGeom>
        </p:spPr>
      </p:pic>
    </p:spTree>
    <p:extLst>
      <p:ext uri="{BB962C8B-B14F-4D97-AF65-F5344CB8AC3E}">
        <p14:creationId xmlns:p14="http://schemas.microsoft.com/office/powerpoint/2010/main" val="1830881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393CC-A3FA-D6D6-146A-DA4B3D9702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976CEB-E2B2-FF1C-D14A-635D3FD8AA0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C8B299D7-FB14-1204-4476-99C4F81A3966}"/>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43C5948E-1342-FEBC-01A8-3DC00B421119}"/>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FB00AC20-46B1-3467-838E-3DF670639298}"/>
              </a:ext>
            </a:extLst>
          </p:cNvPr>
          <p:cNvSpPr txBox="1"/>
          <p:nvPr/>
        </p:nvSpPr>
        <p:spPr>
          <a:xfrm>
            <a:off x="1613953" y="2891159"/>
            <a:ext cx="15707101" cy="2585323"/>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Allows HR or Admin to upload and analyze resumes.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Assigns a compatibility score (e.g., matching percentage).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Displays analysis result in the dashboard. </a:t>
            </a:r>
          </a:p>
          <a:p>
            <a:pPr marL="457200" indent="-457200" algn="just">
              <a:spcBef>
                <a:spcPct val="0"/>
              </a:spcBef>
              <a:buFont typeface="Arial" panose="020B0604020202020204" pitchFamily="34" charset="0"/>
              <a:buChar char="•"/>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algn="just">
              <a:spcBef>
                <a:spcPct val="0"/>
              </a:spcBef>
            </a:pP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API Endpoints: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POST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api</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/resume/check – Analyze uploaded resume, match with job description and required skills</a:t>
            </a:r>
          </a:p>
        </p:txBody>
      </p:sp>
      <p:sp>
        <p:nvSpPr>
          <p:cNvPr id="29" name="TextBox 25">
            <a:extLst>
              <a:ext uri="{FF2B5EF4-FFF2-40B4-BE49-F238E27FC236}">
                <a16:creationId xmlns:a16="http://schemas.microsoft.com/office/drawing/2014/main" id="{FC722E85-ACF2-1C80-59DE-C9F91CDDFED1}"/>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Resume Checker Module</a:t>
            </a:r>
          </a:p>
        </p:txBody>
      </p:sp>
    </p:spTree>
    <p:extLst>
      <p:ext uri="{BB962C8B-B14F-4D97-AF65-F5344CB8AC3E}">
        <p14:creationId xmlns:p14="http://schemas.microsoft.com/office/powerpoint/2010/main" val="1694644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6" name="Group 6"/>
          <p:cNvGrpSpPr/>
          <p:nvPr/>
        </p:nvGrpSpPr>
        <p:grpSpPr>
          <a:xfrm>
            <a:off x="0" y="-7320"/>
            <a:ext cx="7338711" cy="10727904"/>
            <a:chOff x="0" y="0"/>
            <a:chExt cx="1136958" cy="1662033"/>
          </a:xfrm>
        </p:grpSpPr>
        <p:sp>
          <p:nvSpPr>
            <p:cNvPr id="7" name="Freeform 7"/>
            <p:cNvSpPr/>
            <p:nvPr/>
          </p:nvSpPr>
          <p:spPr>
            <a:xfrm>
              <a:off x="0" y="0"/>
              <a:ext cx="1136958" cy="1662033"/>
            </a:xfrm>
            <a:custGeom>
              <a:avLst/>
              <a:gdLst/>
              <a:ahLst/>
              <a:cxnLst/>
              <a:rect l="l" t="t" r="r" b="b"/>
              <a:pathLst>
                <a:path w="1136958" h="1662033">
                  <a:moveTo>
                    <a:pt x="0" y="0"/>
                  </a:moveTo>
                  <a:lnTo>
                    <a:pt x="1136958" y="0"/>
                  </a:lnTo>
                  <a:lnTo>
                    <a:pt x="1136958" y="1662033"/>
                  </a:lnTo>
                  <a:lnTo>
                    <a:pt x="0" y="1662033"/>
                  </a:lnTo>
                  <a:close/>
                </a:path>
              </a:pathLst>
            </a:custGeom>
            <a:blipFill>
              <a:blip r:embed="rId3"/>
              <a:stretch>
                <a:fillRect t="-1241" b="-1241"/>
              </a:stretch>
            </a:blipFill>
          </p:spPr>
        </p:sp>
      </p:grpSp>
      <p:grpSp>
        <p:nvGrpSpPr>
          <p:cNvPr id="8" name="Group 8"/>
          <p:cNvGrpSpPr/>
          <p:nvPr/>
        </p:nvGrpSpPr>
        <p:grpSpPr>
          <a:xfrm>
            <a:off x="0" y="3550470"/>
            <a:ext cx="7338711" cy="3160577"/>
            <a:chOff x="0" y="0"/>
            <a:chExt cx="1022817" cy="440499"/>
          </a:xfrm>
        </p:grpSpPr>
        <p:sp>
          <p:nvSpPr>
            <p:cNvPr id="9" name="Freeform 9"/>
            <p:cNvSpPr/>
            <p:nvPr/>
          </p:nvSpPr>
          <p:spPr>
            <a:xfrm>
              <a:off x="0" y="0"/>
              <a:ext cx="1022817" cy="440499"/>
            </a:xfrm>
            <a:custGeom>
              <a:avLst/>
              <a:gdLst/>
              <a:ahLst/>
              <a:cxnLst/>
              <a:rect l="l" t="t" r="r" b="b"/>
              <a:pathLst>
                <a:path w="1022817" h="440499">
                  <a:moveTo>
                    <a:pt x="0" y="0"/>
                  </a:moveTo>
                  <a:lnTo>
                    <a:pt x="1022817" y="0"/>
                  </a:lnTo>
                  <a:lnTo>
                    <a:pt x="1022817" y="440499"/>
                  </a:lnTo>
                  <a:lnTo>
                    <a:pt x="0" y="440499"/>
                  </a:lnTo>
                  <a:close/>
                </a:path>
              </a:pathLst>
            </a:custGeom>
            <a:solidFill>
              <a:srgbClr val="2254C5"/>
            </a:solidFill>
          </p:spPr>
        </p:sp>
        <p:sp>
          <p:nvSpPr>
            <p:cNvPr id="10" name="TextBox 10"/>
            <p:cNvSpPr txBox="1"/>
            <p:nvPr/>
          </p:nvSpPr>
          <p:spPr>
            <a:xfrm>
              <a:off x="0" y="-38100"/>
              <a:ext cx="1022817" cy="478599"/>
            </a:xfrm>
            <a:prstGeom prst="rect">
              <a:avLst/>
            </a:prstGeom>
          </p:spPr>
          <p:txBody>
            <a:bodyPr lIns="50800" tIns="50800" rIns="50800" bIns="50800" rtlCol="0" anchor="ctr"/>
            <a:lstStyle/>
            <a:p>
              <a:pPr algn="ctr">
                <a:lnSpc>
                  <a:spcPts val="2199"/>
                </a:lnSpc>
              </a:pPr>
              <a:endParaRPr/>
            </a:p>
          </p:txBody>
        </p:sp>
      </p:grpSp>
      <p:sp>
        <p:nvSpPr>
          <p:cNvPr id="18" name="TextBox 18"/>
          <p:cNvSpPr txBox="1"/>
          <p:nvPr/>
        </p:nvSpPr>
        <p:spPr>
          <a:xfrm>
            <a:off x="8330780" y="2000266"/>
            <a:ext cx="551676" cy="843445"/>
          </a:xfrm>
          <a:prstGeom prst="rect">
            <a:avLst/>
          </a:prstGeom>
        </p:spPr>
        <p:txBody>
          <a:bodyPr lIns="50800" tIns="50800" rIns="50800" bIns="50800" rtlCol="0" anchor="ctr"/>
          <a:lstStyle/>
          <a:p>
            <a:pPr algn="ctr">
              <a:lnSpc>
                <a:spcPts val="2199"/>
              </a:lnSpc>
            </a:pPr>
            <a:endParaRPr/>
          </a:p>
        </p:txBody>
      </p:sp>
      <p:sp>
        <p:nvSpPr>
          <p:cNvPr id="20" name="Freeform 20"/>
          <p:cNvSpPr/>
          <p:nvPr/>
        </p:nvSpPr>
        <p:spPr>
          <a:xfrm>
            <a:off x="9818514" y="1678293"/>
            <a:ext cx="6707440" cy="1165418"/>
          </a:xfrm>
          <a:custGeom>
            <a:avLst/>
            <a:gdLst/>
            <a:ahLst/>
            <a:cxnLst/>
            <a:rect l="l" t="t" r="r" b="b"/>
            <a:pathLst>
              <a:path w="6707440" h="1165418">
                <a:moveTo>
                  <a:pt x="0" y="0"/>
                </a:moveTo>
                <a:lnTo>
                  <a:pt x="6707440" y="0"/>
                </a:lnTo>
                <a:lnTo>
                  <a:pt x="6707440" y="1165417"/>
                </a:lnTo>
                <a:lnTo>
                  <a:pt x="0" y="1165417"/>
                </a:lnTo>
                <a:lnTo>
                  <a:pt x="0" y="0"/>
                </a:lnTo>
                <a:close/>
              </a:path>
            </a:pathLst>
          </a:custGeom>
          <a:blipFill>
            <a:blip r:embed="rId4">
              <a:alphaModFix amt="18000"/>
            </a:blip>
            <a:stretch>
              <a:fillRect/>
            </a:stretch>
          </a:blipFill>
        </p:spPr>
        <p:txBody>
          <a:bodyPr/>
          <a:lstStyle/>
          <a:p>
            <a:endParaRPr lang="en-IN" dirty="0"/>
          </a:p>
        </p:txBody>
      </p:sp>
      <p:grpSp>
        <p:nvGrpSpPr>
          <p:cNvPr id="21" name="Group 21"/>
          <p:cNvGrpSpPr/>
          <p:nvPr/>
        </p:nvGrpSpPr>
        <p:grpSpPr>
          <a:xfrm>
            <a:off x="9707838" y="2136949"/>
            <a:ext cx="6818116" cy="6130751"/>
            <a:chOff x="0" y="0"/>
            <a:chExt cx="950260" cy="197006"/>
          </a:xfrm>
        </p:grpSpPr>
        <p:sp>
          <p:nvSpPr>
            <p:cNvPr id="22" name="Freeform 22"/>
            <p:cNvSpPr/>
            <p:nvPr/>
          </p:nvSpPr>
          <p:spPr>
            <a:xfrm>
              <a:off x="0" y="0"/>
              <a:ext cx="950260" cy="197006"/>
            </a:xfrm>
            <a:custGeom>
              <a:avLst/>
              <a:gdLst/>
              <a:ahLst/>
              <a:cxnLst/>
              <a:rect l="l" t="t" r="r" b="b"/>
              <a:pathLst>
                <a:path w="950260" h="197006">
                  <a:moveTo>
                    <a:pt x="0" y="0"/>
                  </a:moveTo>
                  <a:lnTo>
                    <a:pt x="950260" y="0"/>
                  </a:lnTo>
                  <a:lnTo>
                    <a:pt x="950260" y="197006"/>
                  </a:lnTo>
                  <a:lnTo>
                    <a:pt x="0" y="197006"/>
                  </a:lnTo>
                  <a:close/>
                </a:path>
              </a:pathLst>
            </a:custGeom>
            <a:gradFill rotWithShape="1">
              <a:gsLst>
                <a:gs pos="0">
                  <a:srgbClr val="FFFFFF">
                    <a:alpha val="100000"/>
                  </a:srgbClr>
                </a:gs>
                <a:gs pos="100000">
                  <a:srgbClr val="DBDBDB">
                    <a:alpha val="100000"/>
                  </a:srgbClr>
                </a:gs>
              </a:gsLst>
              <a:lin ang="0"/>
            </a:gradFill>
          </p:spPr>
        </p:sp>
        <p:sp>
          <p:nvSpPr>
            <p:cNvPr id="23" name="TextBox 23"/>
            <p:cNvSpPr txBox="1"/>
            <p:nvPr/>
          </p:nvSpPr>
          <p:spPr>
            <a:xfrm>
              <a:off x="0" y="-38100"/>
              <a:ext cx="950260" cy="235106"/>
            </a:xfrm>
            <a:prstGeom prst="rect">
              <a:avLst/>
            </a:prstGeom>
          </p:spPr>
          <p:txBody>
            <a:bodyPr lIns="50800" tIns="50800" rIns="50800" bIns="50800" rtlCol="0" anchor="ctr"/>
            <a:lstStyle/>
            <a:p>
              <a:pPr algn="ctr">
                <a:lnSpc>
                  <a:spcPts val="2199"/>
                </a:lnSpc>
              </a:pPr>
              <a:endParaRPr/>
            </a:p>
          </p:txBody>
        </p:sp>
      </p:grpSp>
      <p:sp>
        <p:nvSpPr>
          <p:cNvPr id="25" name="TextBox 25"/>
          <p:cNvSpPr txBox="1"/>
          <p:nvPr/>
        </p:nvSpPr>
        <p:spPr>
          <a:xfrm>
            <a:off x="730995" y="4861872"/>
            <a:ext cx="5738309" cy="845488"/>
          </a:xfrm>
          <a:prstGeom prst="rect">
            <a:avLst/>
          </a:prstGeom>
        </p:spPr>
        <p:txBody>
          <a:bodyPr lIns="0" tIns="0" rIns="0" bIns="0" rtlCol="0" anchor="t">
            <a:spAutoFit/>
          </a:bodyPr>
          <a:lstStyle/>
          <a:p>
            <a:pPr algn="ctr">
              <a:lnSpc>
                <a:spcPts val="6523"/>
              </a:lnSpc>
            </a:pPr>
            <a:r>
              <a:rPr lang="en-US" sz="7329" dirty="0">
                <a:solidFill>
                  <a:srgbClr val="FFFFFF"/>
                </a:solidFill>
                <a:latin typeface="Times New Roman" panose="02020603050405020304" pitchFamily="18" charset="0"/>
                <a:ea typeface="Montserrat Semi-Bold"/>
                <a:cs typeface="Times New Roman" panose="02020603050405020304" pitchFamily="18" charset="0"/>
                <a:sym typeface="Montserrat Semi-Bold"/>
              </a:rPr>
              <a:t>Agenda</a:t>
            </a:r>
          </a:p>
        </p:txBody>
      </p:sp>
      <p:sp>
        <p:nvSpPr>
          <p:cNvPr id="40" name="Freeform 40"/>
          <p:cNvSpPr/>
          <p:nvPr/>
        </p:nvSpPr>
        <p:spPr>
          <a:xfrm>
            <a:off x="9949735" y="7821663"/>
            <a:ext cx="6707440" cy="1165418"/>
          </a:xfrm>
          <a:custGeom>
            <a:avLst/>
            <a:gdLst/>
            <a:ahLst/>
            <a:cxnLst/>
            <a:rect l="l" t="t" r="r" b="b"/>
            <a:pathLst>
              <a:path w="6707440" h="1165418">
                <a:moveTo>
                  <a:pt x="0" y="0"/>
                </a:moveTo>
                <a:lnTo>
                  <a:pt x="6707440" y="0"/>
                </a:lnTo>
                <a:lnTo>
                  <a:pt x="6707440" y="1165418"/>
                </a:lnTo>
                <a:lnTo>
                  <a:pt x="0" y="1165418"/>
                </a:lnTo>
                <a:lnTo>
                  <a:pt x="0" y="0"/>
                </a:lnTo>
                <a:close/>
              </a:path>
            </a:pathLst>
          </a:custGeom>
          <a:blipFill>
            <a:blip r:embed="rId4">
              <a:alphaModFix amt="15000"/>
            </a:blip>
            <a:stretch>
              <a:fillRect/>
            </a:stretch>
          </a:blipFill>
        </p:spPr>
      </p:sp>
      <p:sp>
        <p:nvSpPr>
          <p:cNvPr id="45" name="TextBox 45"/>
          <p:cNvSpPr txBox="1"/>
          <p:nvPr/>
        </p:nvSpPr>
        <p:spPr>
          <a:xfrm>
            <a:off x="10158862" y="2366138"/>
            <a:ext cx="5916068" cy="5329601"/>
          </a:xfrm>
          <a:prstGeom prst="rect">
            <a:avLst/>
          </a:prstGeom>
        </p:spPr>
        <p:txBody>
          <a:bodyPr lIns="0" tIns="0" rIns="0" bIns="0" rtlCol="0" anchor="t">
            <a:spAutoFit/>
          </a:bodyPr>
          <a:lstStyle/>
          <a:p>
            <a:pPr marL="285750" indent="-285750" algn="l">
              <a:lnSpc>
                <a:spcPct val="150000"/>
              </a:lnSpc>
              <a:spcBef>
                <a:spcPct val="0"/>
              </a:spcBef>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Introduction</a:t>
            </a:r>
          </a:p>
          <a:p>
            <a:pPr marL="285750" indent="-285750" algn="l">
              <a:lnSpc>
                <a:spcPct val="150000"/>
              </a:lnSpc>
              <a:spcBef>
                <a:spcPct val="0"/>
              </a:spcBef>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Existing system</a:t>
            </a:r>
          </a:p>
          <a:p>
            <a:pPr marL="285750" indent="-285750" algn="l">
              <a:lnSpc>
                <a:spcPct val="150000"/>
              </a:lnSpc>
              <a:spcBef>
                <a:spcPct val="0"/>
              </a:spcBef>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Proposed system</a:t>
            </a:r>
          </a:p>
          <a:p>
            <a:pPr marL="285750" indent="-285750" algn="l">
              <a:lnSpc>
                <a:spcPct val="150000"/>
              </a:lnSpc>
              <a:spcBef>
                <a:spcPct val="0"/>
              </a:spcBef>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Project objectives</a:t>
            </a:r>
          </a:p>
          <a:p>
            <a:pPr marL="285750" indent="-285750" algn="l">
              <a:lnSpc>
                <a:spcPct val="150000"/>
              </a:lnSpc>
              <a:spcBef>
                <a:spcPct val="0"/>
              </a:spcBef>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Technologies used</a:t>
            </a:r>
          </a:p>
          <a:p>
            <a:pPr marL="285750" indent="-285750" algn="l">
              <a:lnSpc>
                <a:spcPct val="150000"/>
              </a:lnSpc>
              <a:spcBef>
                <a:spcPct val="0"/>
              </a:spcBef>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Modules</a:t>
            </a:r>
          </a:p>
          <a:p>
            <a:pPr marL="285750" indent="-285750" algn="l">
              <a:lnSpc>
                <a:spcPct val="150000"/>
              </a:lnSpc>
              <a:spcBef>
                <a:spcPct val="0"/>
              </a:spcBef>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System design</a:t>
            </a:r>
          </a:p>
          <a:p>
            <a:pPr marL="285750" indent="-285750" algn="l">
              <a:lnSpc>
                <a:spcPct val="150000"/>
              </a:lnSpc>
              <a:spcBef>
                <a:spcPct val="0"/>
              </a:spcBef>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Future Scope</a:t>
            </a:r>
          </a:p>
          <a:p>
            <a:pPr marL="285750" indent="-285750" algn="l">
              <a:lnSpc>
                <a:spcPct val="150000"/>
              </a:lnSpc>
              <a:spcBef>
                <a:spcPct val="0"/>
              </a:spcBef>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Conclusion</a:t>
            </a:r>
          </a:p>
        </p:txBody>
      </p:sp>
      <p:sp>
        <p:nvSpPr>
          <p:cNvPr id="48" name="TextBox 48"/>
          <p:cNvSpPr txBox="1"/>
          <p:nvPr/>
        </p:nvSpPr>
        <p:spPr>
          <a:xfrm>
            <a:off x="8713552" y="2682014"/>
            <a:ext cx="551676" cy="418641"/>
          </a:xfrm>
          <a:prstGeom prst="rect">
            <a:avLst/>
          </a:prstGeom>
        </p:spPr>
        <p:txBody>
          <a:bodyPr lIns="0" tIns="0" rIns="0" bIns="0" rtlCol="0" anchor="t">
            <a:spAutoFit/>
          </a:bodyPr>
          <a:lstStyle/>
          <a:p>
            <a:pPr algn="ctr">
              <a:lnSpc>
                <a:spcPts val="3004"/>
              </a:lnSpc>
            </a:pPr>
            <a:r>
              <a:rPr lang="en-US" sz="3375" b="1">
                <a:solidFill>
                  <a:srgbClr val="FFFFFF"/>
                </a:solidFill>
                <a:latin typeface="Montserrat Ultra-Bold"/>
                <a:ea typeface="Montserrat Ultra-Bold"/>
                <a:cs typeface="Montserrat Ultra-Bold"/>
                <a:sym typeface="Montserrat Ultra-Bold"/>
              </a:rPr>
              <a:t>A</a:t>
            </a:r>
          </a:p>
        </p:txBody>
      </p:sp>
      <p:sp>
        <p:nvSpPr>
          <p:cNvPr id="49" name="TextBox 49"/>
          <p:cNvSpPr txBox="1"/>
          <p:nvPr/>
        </p:nvSpPr>
        <p:spPr>
          <a:xfrm>
            <a:off x="8713552" y="5073806"/>
            <a:ext cx="551676" cy="418641"/>
          </a:xfrm>
          <a:prstGeom prst="rect">
            <a:avLst/>
          </a:prstGeom>
        </p:spPr>
        <p:txBody>
          <a:bodyPr lIns="0" tIns="0" rIns="0" bIns="0" rtlCol="0" anchor="t">
            <a:spAutoFit/>
          </a:bodyPr>
          <a:lstStyle/>
          <a:p>
            <a:pPr algn="ctr">
              <a:lnSpc>
                <a:spcPts val="3004"/>
              </a:lnSpc>
            </a:pPr>
            <a:r>
              <a:rPr lang="en-US" sz="3375" b="1">
                <a:solidFill>
                  <a:srgbClr val="FFFFFF"/>
                </a:solidFill>
                <a:latin typeface="Montserrat Ultra-Bold"/>
                <a:ea typeface="Montserrat Ultra-Bold"/>
                <a:cs typeface="Montserrat Ultra-Bold"/>
                <a:sym typeface="Montserrat Ultra-Bold"/>
              </a:rPr>
              <a:t>B</a:t>
            </a:r>
          </a:p>
        </p:txBody>
      </p:sp>
      <p:sp>
        <p:nvSpPr>
          <p:cNvPr id="50" name="TextBox 50"/>
          <p:cNvSpPr txBox="1"/>
          <p:nvPr/>
        </p:nvSpPr>
        <p:spPr>
          <a:xfrm>
            <a:off x="8713552" y="7465598"/>
            <a:ext cx="551676" cy="418641"/>
          </a:xfrm>
          <a:prstGeom prst="rect">
            <a:avLst/>
          </a:prstGeom>
        </p:spPr>
        <p:txBody>
          <a:bodyPr lIns="0" tIns="0" rIns="0" bIns="0" rtlCol="0" anchor="t">
            <a:spAutoFit/>
          </a:bodyPr>
          <a:lstStyle/>
          <a:p>
            <a:pPr algn="ctr">
              <a:lnSpc>
                <a:spcPts val="3004"/>
              </a:lnSpc>
            </a:pPr>
            <a:r>
              <a:rPr lang="en-US" sz="3375" b="1" dirty="0">
                <a:solidFill>
                  <a:srgbClr val="FFFFFF"/>
                </a:solidFill>
                <a:latin typeface="Montserrat Ultra-Bold"/>
                <a:ea typeface="Montserrat Ultra-Bold"/>
                <a:cs typeface="Montserrat Ultra-Bold"/>
                <a:sym typeface="Montserrat Ultra-Bold"/>
              </a:rPr>
              <a:t>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5A5BE-6EC1-A6BF-151F-09100B46EE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E79FC2-F2C4-6C82-E339-D10F8F69B7A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6D83C5FC-4CC5-FAC9-EDE0-DA7DE1A6E1ED}"/>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32B94F6D-7236-F1CE-513F-A45870EC1A8A}"/>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1D0924F7-F528-D26D-0A9E-C66C8C560167}"/>
              </a:ext>
            </a:extLst>
          </p:cNvPr>
          <p:cNvSpPr txBox="1"/>
          <p:nvPr/>
        </p:nvSpPr>
        <p:spPr>
          <a:xfrm>
            <a:off x="1613953" y="2891159"/>
            <a:ext cx="15707101" cy="6032421"/>
          </a:xfrm>
          <a:prstGeom prst="rect">
            <a:avLst/>
          </a:prstGeom>
        </p:spPr>
        <p:txBody>
          <a:bodyPr wrap="square" lIns="0" tIns="0" rIns="0" bIns="0" rtlCol="0" anchor="t">
            <a:spAutoFit/>
          </a:bodyPr>
          <a:lstStyle/>
          <a:p>
            <a:pPr algn="just">
              <a:spcBef>
                <a:spcPct val="0"/>
              </a:spcBef>
            </a:pP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Objectives: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To automate initial resume screening</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To reduce manual effort for HR</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To filter unqualified applicants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To give instant feedback on resume relevance</a:t>
            </a:r>
          </a:p>
          <a:p>
            <a:pPr algn="just">
              <a:spcBef>
                <a:spcPct val="0"/>
              </a:spcBef>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algn="just">
              <a:spcBef>
                <a:spcPct val="0"/>
              </a:spcBef>
            </a:pP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Key Functionalities: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User uploads resume + enters JD &amp; skills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Backend reads the file using pdf-parse (PDF) or mammoth (DOCX)</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Extracted text is cleaned and lowercased</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Resume content is compared with skills &amp; JD</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Score is calculated based on matches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Feedback and matched skills are generated</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Frontend shows result to user</a:t>
            </a:r>
          </a:p>
        </p:txBody>
      </p:sp>
      <p:sp>
        <p:nvSpPr>
          <p:cNvPr id="29" name="TextBox 25">
            <a:extLst>
              <a:ext uri="{FF2B5EF4-FFF2-40B4-BE49-F238E27FC236}">
                <a16:creationId xmlns:a16="http://schemas.microsoft.com/office/drawing/2014/main" id="{1615C3B6-80E5-A17B-1E4F-387ACCD6F1D4}"/>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Resume Checker Module</a:t>
            </a:r>
          </a:p>
        </p:txBody>
      </p:sp>
    </p:spTree>
    <p:extLst>
      <p:ext uri="{BB962C8B-B14F-4D97-AF65-F5344CB8AC3E}">
        <p14:creationId xmlns:p14="http://schemas.microsoft.com/office/powerpoint/2010/main" val="1874274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E238-73E9-0F03-C81D-6CCE86B3AC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78944A-1EF3-1D04-2AB2-07EA0CA9A7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F186C52F-1461-6BD1-3A44-4E49641F09F1}"/>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0D68F22D-8E54-E477-12A5-92D54B43EF5F}"/>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99AD9302-BBD7-D343-C4A3-B957343C59F8}"/>
              </a:ext>
            </a:extLst>
          </p:cNvPr>
          <p:cNvSpPr txBox="1"/>
          <p:nvPr/>
        </p:nvSpPr>
        <p:spPr>
          <a:xfrm>
            <a:off x="1613953" y="2891159"/>
            <a:ext cx="15707101" cy="2154436"/>
          </a:xfrm>
          <a:prstGeom prst="rect">
            <a:avLst/>
          </a:prstGeom>
        </p:spPr>
        <p:txBody>
          <a:bodyPr wrap="square" lIns="0" tIns="0" rIns="0" bIns="0" rtlCol="0" anchor="t">
            <a:spAutoFit/>
          </a:bodyPr>
          <a:lstStyle/>
          <a:p>
            <a:pPr algn="just">
              <a:spcBef>
                <a:spcPct val="0"/>
              </a:spcBef>
            </a:pP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Advantages: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Fast and accurate skill-based filtering</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Works for both PDF and DOCX formats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Saves HR time during recruitment</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Can be extended for bulk resume screening</a:t>
            </a:r>
          </a:p>
        </p:txBody>
      </p:sp>
      <p:sp>
        <p:nvSpPr>
          <p:cNvPr id="29" name="TextBox 25">
            <a:extLst>
              <a:ext uri="{FF2B5EF4-FFF2-40B4-BE49-F238E27FC236}">
                <a16:creationId xmlns:a16="http://schemas.microsoft.com/office/drawing/2014/main" id="{EE7F913C-1E8F-964E-F215-DF5714D1FC2A}"/>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Resume Checker Module</a:t>
            </a:r>
          </a:p>
        </p:txBody>
      </p:sp>
    </p:spTree>
    <p:extLst>
      <p:ext uri="{BB962C8B-B14F-4D97-AF65-F5344CB8AC3E}">
        <p14:creationId xmlns:p14="http://schemas.microsoft.com/office/powerpoint/2010/main" val="401811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117D0-A609-9281-9E5E-BA49C0F1B5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19BBF0-F6AA-5B82-2296-7406BCA4C77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7DD876A5-F793-6376-669B-B753263AF429}"/>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D469E506-E517-2D0C-B88A-9E4C97DB16A6}"/>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BAC68740-4A0D-CCE0-4826-DBD63AC4C08B}"/>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Resume Checker Module</a:t>
            </a:r>
          </a:p>
        </p:txBody>
      </p:sp>
      <p:pic>
        <p:nvPicPr>
          <p:cNvPr id="4" name="Picture 3">
            <a:extLst>
              <a:ext uri="{FF2B5EF4-FFF2-40B4-BE49-F238E27FC236}">
                <a16:creationId xmlns:a16="http://schemas.microsoft.com/office/drawing/2014/main" id="{8F3BE328-084A-DA7C-BAB1-0A116D2A3BB4}"/>
              </a:ext>
            </a:extLst>
          </p:cNvPr>
          <p:cNvPicPr>
            <a:picLocks noChangeAspect="1"/>
          </p:cNvPicPr>
          <p:nvPr/>
        </p:nvPicPr>
        <p:blipFill>
          <a:blip r:embed="rId3"/>
          <a:stretch>
            <a:fillRect/>
          </a:stretch>
        </p:blipFill>
        <p:spPr>
          <a:xfrm>
            <a:off x="3276600" y="2476500"/>
            <a:ext cx="12127017" cy="7125694"/>
          </a:xfrm>
          <a:prstGeom prst="rect">
            <a:avLst/>
          </a:prstGeom>
        </p:spPr>
      </p:pic>
    </p:spTree>
    <p:extLst>
      <p:ext uri="{BB962C8B-B14F-4D97-AF65-F5344CB8AC3E}">
        <p14:creationId xmlns:p14="http://schemas.microsoft.com/office/powerpoint/2010/main" val="2433605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11B7B-FAF8-E12C-1150-3EC9C1AAB3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320350-BD94-358F-C587-29C8E894DD3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F5F1DFB7-0D31-DA0D-F938-D00BB36BC0C4}"/>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6D4BE5EB-12DC-B984-9D07-27AFAD1D4E91}"/>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708EF1F9-FF00-ABEF-460F-8E0E8018EC52}"/>
              </a:ext>
            </a:extLst>
          </p:cNvPr>
          <p:cNvSpPr txBox="1"/>
          <p:nvPr/>
        </p:nvSpPr>
        <p:spPr>
          <a:xfrm>
            <a:off x="1213551" y="922248"/>
            <a:ext cx="15707101" cy="738664"/>
          </a:xfrm>
          <a:prstGeom prst="rect">
            <a:avLst/>
          </a:prstGeom>
        </p:spPr>
        <p:txBody>
          <a:bodyPr wrap="square" lIns="0" tIns="0" rIns="0" bIns="0" rtlCol="0" anchor="t">
            <a:spAutoFit/>
          </a:bodyPr>
          <a:lstStyle/>
          <a:p>
            <a:pPr algn="just">
              <a:spcBef>
                <a:spcPct val="0"/>
              </a:spcBef>
            </a:pPr>
            <a:r>
              <a:rPr lang="en-US" sz="4800" dirty="0">
                <a:solidFill>
                  <a:srgbClr val="006CCD"/>
                </a:solidFill>
                <a:latin typeface="Times New Roman" panose="02020603050405020304" pitchFamily="18" charset="0"/>
                <a:ea typeface="Montserrat Medium"/>
                <a:cs typeface="Times New Roman" panose="02020603050405020304" pitchFamily="18" charset="0"/>
                <a:sym typeface="Montserrat Medium"/>
              </a:rPr>
              <a:t>If Selected:</a:t>
            </a:r>
          </a:p>
        </p:txBody>
      </p:sp>
      <p:pic>
        <p:nvPicPr>
          <p:cNvPr id="5" name="Picture 4">
            <a:extLst>
              <a:ext uri="{FF2B5EF4-FFF2-40B4-BE49-F238E27FC236}">
                <a16:creationId xmlns:a16="http://schemas.microsoft.com/office/drawing/2014/main" id="{B54B17A0-3F4C-12DE-AE49-6F3117E4047A}"/>
              </a:ext>
            </a:extLst>
          </p:cNvPr>
          <p:cNvPicPr>
            <a:picLocks noChangeAspect="1"/>
          </p:cNvPicPr>
          <p:nvPr/>
        </p:nvPicPr>
        <p:blipFill>
          <a:blip r:embed="rId3"/>
          <a:stretch>
            <a:fillRect/>
          </a:stretch>
        </p:blipFill>
        <p:spPr>
          <a:xfrm>
            <a:off x="3259141" y="1660912"/>
            <a:ext cx="12727176" cy="8049748"/>
          </a:xfrm>
          <a:prstGeom prst="rect">
            <a:avLst/>
          </a:prstGeom>
        </p:spPr>
      </p:pic>
    </p:spTree>
    <p:extLst>
      <p:ext uri="{BB962C8B-B14F-4D97-AF65-F5344CB8AC3E}">
        <p14:creationId xmlns:p14="http://schemas.microsoft.com/office/powerpoint/2010/main" val="1285675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2D816-127C-7D74-5464-B0956FA8B3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6F56EA-D1CB-E9B5-3B49-A0CD3EAF1FB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FB9DB365-4857-4F79-82BF-1C5C3CC459C4}"/>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49B03C64-1444-B6A3-9D06-0056F66CADDC}"/>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1D6931C8-F61E-1A5D-1DE4-BB486DA46E27}"/>
              </a:ext>
            </a:extLst>
          </p:cNvPr>
          <p:cNvSpPr txBox="1"/>
          <p:nvPr/>
        </p:nvSpPr>
        <p:spPr>
          <a:xfrm>
            <a:off x="1213551" y="922248"/>
            <a:ext cx="15707101" cy="738664"/>
          </a:xfrm>
          <a:prstGeom prst="rect">
            <a:avLst/>
          </a:prstGeom>
        </p:spPr>
        <p:txBody>
          <a:bodyPr wrap="square" lIns="0" tIns="0" rIns="0" bIns="0" rtlCol="0" anchor="t">
            <a:spAutoFit/>
          </a:bodyPr>
          <a:lstStyle/>
          <a:p>
            <a:pPr algn="just">
              <a:spcBef>
                <a:spcPct val="0"/>
              </a:spcBef>
            </a:pPr>
            <a:r>
              <a:rPr lang="en-US" sz="4800" dirty="0">
                <a:solidFill>
                  <a:srgbClr val="006CCD"/>
                </a:solidFill>
                <a:latin typeface="Times New Roman" panose="02020603050405020304" pitchFamily="18" charset="0"/>
                <a:ea typeface="Montserrat Medium"/>
                <a:cs typeface="Times New Roman" panose="02020603050405020304" pitchFamily="18" charset="0"/>
                <a:sym typeface="Montserrat Medium"/>
              </a:rPr>
              <a:t>If Not Selected:</a:t>
            </a:r>
          </a:p>
        </p:txBody>
      </p:sp>
      <p:pic>
        <p:nvPicPr>
          <p:cNvPr id="4" name="Picture 3">
            <a:extLst>
              <a:ext uri="{FF2B5EF4-FFF2-40B4-BE49-F238E27FC236}">
                <a16:creationId xmlns:a16="http://schemas.microsoft.com/office/drawing/2014/main" id="{94717043-8C39-C267-66DC-7419697FA5D2}"/>
              </a:ext>
            </a:extLst>
          </p:cNvPr>
          <p:cNvPicPr>
            <a:picLocks noChangeAspect="1"/>
          </p:cNvPicPr>
          <p:nvPr/>
        </p:nvPicPr>
        <p:blipFill>
          <a:blip r:embed="rId3"/>
          <a:stretch>
            <a:fillRect/>
          </a:stretch>
        </p:blipFill>
        <p:spPr>
          <a:xfrm>
            <a:off x="3594522" y="1668532"/>
            <a:ext cx="11745964" cy="8040222"/>
          </a:xfrm>
          <a:prstGeom prst="rect">
            <a:avLst/>
          </a:prstGeom>
        </p:spPr>
      </p:pic>
    </p:spTree>
    <p:extLst>
      <p:ext uri="{BB962C8B-B14F-4D97-AF65-F5344CB8AC3E}">
        <p14:creationId xmlns:p14="http://schemas.microsoft.com/office/powerpoint/2010/main" val="1501281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31E1-DA97-EA03-D4B8-7176472B1B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C9C93E-88BC-B4AE-52F7-6E59C6E6A73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E57CCEC8-F04B-2D06-F385-2E67E7EC7DF7}"/>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ECBB29A6-607D-E9EA-482A-D6CC4E505CAD}"/>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3CEE1EC4-171B-DF35-318D-B83227972E83}"/>
              </a:ext>
            </a:extLst>
          </p:cNvPr>
          <p:cNvSpPr txBox="1"/>
          <p:nvPr/>
        </p:nvSpPr>
        <p:spPr>
          <a:xfrm>
            <a:off x="1613953" y="2891159"/>
            <a:ext cx="15707101" cy="3877985"/>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Employees can apply for leave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Admin/HR can approve or reject leave requests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Maintains leave history and status</a:t>
            </a:r>
          </a:p>
          <a:p>
            <a:pPr algn="just">
              <a:spcBef>
                <a:spcPct val="0"/>
              </a:spcBef>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algn="just">
              <a:spcBef>
                <a:spcPct val="0"/>
              </a:spcBef>
            </a:pP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API Endpoints: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POST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api</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/leaves/request-leave – Submit leave request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GET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api</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/leaves/get-leaves – HR fetches all requests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PATCH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api</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/leaves/update-leave-status – HR updates status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GET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api</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/leaves/monthly-leave-count – Track employee's monthly leave </a:t>
            </a:r>
          </a:p>
        </p:txBody>
      </p:sp>
      <p:sp>
        <p:nvSpPr>
          <p:cNvPr id="29" name="TextBox 25">
            <a:extLst>
              <a:ext uri="{FF2B5EF4-FFF2-40B4-BE49-F238E27FC236}">
                <a16:creationId xmlns:a16="http://schemas.microsoft.com/office/drawing/2014/main" id="{7A0191F2-5954-39FD-F6AC-C7316728A90C}"/>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Leave Management Module</a:t>
            </a:r>
          </a:p>
        </p:txBody>
      </p:sp>
    </p:spTree>
    <p:extLst>
      <p:ext uri="{BB962C8B-B14F-4D97-AF65-F5344CB8AC3E}">
        <p14:creationId xmlns:p14="http://schemas.microsoft.com/office/powerpoint/2010/main" val="627327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D7317-1EE4-FE87-8EE8-C72627786F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2CC089-3AE2-A2D3-C401-B99DE377452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B05893BC-B033-FE74-BE0A-A4A518809F49}"/>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F0868F47-17E0-364D-F8D8-A031DA713194}"/>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58B7AEC3-80E7-22D4-C132-5AA76FE9153C}"/>
              </a:ext>
            </a:extLst>
          </p:cNvPr>
          <p:cNvSpPr txBox="1"/>
          <p:nvPr/>
        </p:nvSpPr>
        <p:spPr>
          <a:xfrm>
            <a:off x="1213551" y="922248"/>
            <a:ext cx="15707101" cy="1866665"/>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Leave Management Module</a:t>
            </a:r>
          </a:p>
          <a:p>
            <a:pPr algn="ctr">
              <a:spcBef>
                <a:spcPct val="0"/>
              </a:spcBef>
            </a:pPr>
            <a:r>
              <a:rPr lang="en-US" sz="4800" dirty="0">
                <a:solidFill>
                  <a:srgbClr val="006CCD"/>
                </a:solidFill>
                <a:latin typeface="Times New Roman" panose="02020603050405020304" pitchFamily="18" charset="0"/>
                <a:ea typeface="Montserrat Medium"/>
                <a:cs typeface="Times New Roman" panose="02020603050405020304" pitchFamily="18" charset="0"/>
                <a:sym typeface="Montserrat Medium"/>
              </a:rPr>
              <a:t> - New Feature : AI-inspired decision support  </a:t>
            </a:r>
            <a:endPar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p:txBody>
      </p:sp>
      <p:sp>
        <p:nvSpPr>
          <p:cNvPr id="5" name="TextBox 27">
            <a:extLst>
              <a:ext uri="{FF2B5EF4-FFF2-40B4-BE49-F238E27FC236}">
                <a16:creationId xmlns:a16="http://schemas.microsoft.com/office/drawing/2014/main" id="{41C99655-5A94-8980-0761-AB6DAC4C9E22}"/>
              </a:ext>
            </a:extLst>
          </p:cNvPr>
          <p:cNvSpPr txBox="1"/>
          <p:nvPr/>
        </p:nvSpPr>
        <p:spPr>
          <a:xfrm>
            <a:off x="1752600" y="3672427"/>
            <a:ext cx="15707101" cy="5601533"/>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Added a decision support feature to help HR quickly decide to approve or reject employee leave requests.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Inspired by AI concepts — currently implemented as a rule-based logic system.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Developed using :</a:t>
            </a:r>
          </a:p>
          <a:p>
            <a:pPr marL="914400" lvl="1" indent="-457200" algn="just">
              <a:spcBef>
                <a:spcPct val="0"/>
              </a:spcBef>
              <a:buFont typeface="Wingdings" panose="05000000000000000000" pitchFamily="2" charset="2"/>
              <a:buChar char="ü"/>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React hooks </a:t>
            </a:r>
          </a:p>
          <a:p>
            <a:pPr marL="914400" lvl="1" indent="-457200" algn="just">
              <a:spcBef>
                <a:spcPct val="0"/>
              </a:spcBef>
              <a:buFont typeface="Wingdings" panose="05000000000000000000" pitchFamily="2" charset="2"/>
              <a:buChar char="ü"/>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JavaScript date functions </a:t>
            </a:r>
          </a:p>
          <a:p>
            <a:pPr marL="914400" lvl="1" indent="-457200" algn="just">
              <a:spcBef>
                <a:spcPct val="0"/>
              </a:spcBef>
              <a:buFont typeface="Wingdings" panose="05000000000000000000" pitchFamily="2" charset="2"/>
              <a:buChar char="ü"/>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 Axios for API calls.</a:t>
            </a:r>
          </a:p>
          <a:p>
            <a:pPr marL="914400" lvl="1" indent="-457200" algn="just">
              <a:spcBef>
                <a:spcPct val="0"/>
              </a:spcBef>
              <a:buFont typeface="Wingdings" panose="05000000000000000000" pitchFamily="2" charset="2"/>
              <a:buChar char="ü"/>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Used custom business rules (expert system style).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Our expert logic:</a:t>
            </a:r>
          </a:p>
          <a:p>
            <a:pPr marL="914400" lvl="1" indent="-457200" algn="just">
              <a:spcBef>
                <a:spcPct val="0"/>
              </a:spcBef>
              <a:buFont typeface="Wingdings" panose="05000000000000000000" pitchFamily="2" charset="2"/>
              <a:buChar char="ü"/>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Count how many leaves were already approved for the employee in that month.</a:t>
            </a:r>
          </a:p>
          <a:p>
            <a:pPr marL="914400" lvl="1" indent="-457200" algn="just">
              <a:spcBef>
                <a:spcPct val="0"/>
              </a:spcBef>
              <a:buFont typeface="Wingdings" panose="05000000000000000000" pitchFamily="2" charset="2"/>
              <a:buChar char="ü"/>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If approved leaves &lt; 2, suggest Approve</a:t>
            </a:r>
          </a:p>
          <a:p>
            <a:pPr marL="914400" lvl="1" indent="-457200" algn="just">
              <a:spcBef>
                <a:spcPct val="0"/>
              </a:spcBef>
              <a:buFont typeface="Wingdings" panose="05000000000000000000" pitchFamily="2" charset="2"/>
              <a:buChar char="ü"/>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Otherwise, suggest Reject</a:t>
            </a:r>
          </a:p>
          <a:p>
            <a:pPr marL="457200" indent="-457200" algn="just">
              <a:spcBef>
                <a:spcPct val="0"/>
              </a:spcBef>
              <a:buFont typeface="Arial" panose="020B0604020202020204" pitchFamily="34" charset="0"/>
              <a:buChar char="•"/>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p:txBody>
      </p:sp>
    </p:spTree>
    <p:extLst>
      <p:ext uri="{BB962C8B-B14F-4D97-AF65-F5344CB8AC3E}">
        <p14:creationId xmlns:p14="http://schemas.microsoft.com/office/powerpoint/2010/main" val="2650943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D3A24-0057-D664-95D8-F5B7EB29900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8E8F74-2B07-6DFD-6396-D9636C0F7DA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C2727E9B-1EDF-8DE4-BF02-6AFFBAA32C16}"/>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19F71457-8756-FB81-6741-EAF67BC9CBB6}"/>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CD3EB5FC-34EA-A75D-26F1-8A27BBCCF121}"/>
              </a:ext>
            </a:extLst>
          </p:cNvPr>
          <p:cNvSpPr txBox="1"/>
          <p:nvPr/>
        </p:nvSpPr>
        <p:spPr>
          <a:xfrm>
            <a:off x="1213551" y="922248"/>
            <a:ext cx="15707101" cy="1866665"/>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Leave Management Module</a:t>
            </a:r>
          </a:p>
          <a:p>
            <a:pPr algn="ctr">
              <a:spcBef>
                <a:spcPct val="0"/>
              </a:spcBef>
            </a:pPr>
            <a:r>
              <a:rPr lang="en-US" sz="4800" dirty="0">
                <a:solidFill>
                  <a:srgbClr val="006CCD"/>
                </a:solidFill>
                <a:latin typeface="Times New Roman" panose="02020603050405020304" pitchFamily="18" charset="0"/>
                <a:ea typeface="Montserrat Medium"/>
                <a:cs typeface="Times New Roman" panose="02020603050405020304" pitchFamily="18" charset="0"/>
                <a:sym typeface="Montserrat Medium"/>
              </a:rPr>
              <a:t> - New Feature : AI-inspired decision support  </a:t>
            </a:r>
            <a:endPar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p:txBody>
      </p:sp>
      <p:sp>
        <p:nvSpPr>
          <p:cNvPr id="5" name="TextBox 27">
            <a:extLst>
              <a:ext uri="{FF2B5EF4-FFF2-40B4-BE49-F238E27FC236}">
                <a16:creationId xmlns:a16="http://schemas.microsoft.com/office/drawing/2014/main" id="{E172F468-038A-0E19-7985-666A1A7EED41}"/>
              </a:ext>
            </a:extLst>
          </p:cNvPr>
          <p:cNvSpPr txBox="1"/>
          <p:nvPr/>
        </p:nvSpPr>
        <p:spPr>
          <a:xfrm>
            <a:off x="1752600" y="4022963"/>
            <a:ext cx="15707101" cy="4370427"/>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Displays "</a:t>
            </a: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AI Suggests: Approve</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 or "</a:t>
            </a: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AI Suggests: Reject</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 next to each pending leave request.</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HR can still take the final decision manually.</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Improves decision speed and consistency.</a:t>
            </a:r>
          </a:p>
          <a:p>
            <a:pPr algn="just">
              <a:spcBef>
                <a:spcPct val="0"/>
              </a:spcBef>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marL="457200" indent="-457200" algn="just">
              <a:spcBef>
                <a:spcPct val="0"/>
              </a:spcBef>
              <a:buFont typeface="Arial" panose="020B0604020202020204" pitchFamily="34" charset="0"/>
              <a:buChar char="•"/>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algn="just">
              <a:spcBef>
                <a:spcPct val="0"/>
              </a:spcBef>
            </a:pPr>
            <a:r>
              <a:rPr lang="en-US" sz="32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Advantages: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Reduces manual decision-making time.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Provides a data-driven suggestion, reducing human bias.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Easy to upgrade in future to real ML-based predictions.</a:t>
            </a:r>
          </a:p>
          <a:p>
            <a:pPr marL="457200" indent="-457200" algn="just">
              <a:spcBef>
                <a:spcPct val="0"/>
              </a:spcBef>
              <a:buFont typeface="Arial" panose="020B0604020202020204" pitchFamily="34" charset="0"/>
              <a:buChar char="•"/>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p:txBody>
      </p:sp>
    </p:spTree>
    <p:extLst>
      <p:ext uri="{BB962C8B-B14F-4D97-AF65-F5344CB8AC3E}">
        <p14:creationId xmlns:p14="http://schemas.microsoft.com/office/powerpoint/2010/main" val="1248273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1BAB7-82DC-A60D-EF64-693591124B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89DF3E-E7F8-ED48-FFBF-4DF8B3D3AD0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C0286CC2-875B-AC68-D035-9E66CC54A322}"/>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E57710A8-A465-8D83-568D-301D78A8D514}"/>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13AEBDBA-FDA4-543C-18FD-399777791CA4}"/>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Leave Management Module</a:t>
            </a:r>
          </a:p>
        </p:txBody>
      </p:sp>
      <p:pic>
        <p:nvPicPr>
          <p:cNvPr id="3" name="Picture 2">
            <a:extLst>
              <a:ext uri="{FF2B5EF4-FFF2-40B4-BE49-F238E27FC236}">
                <a16:creationId xmlns:a16="http://schemas.microsoft.com/office/drawing/2014/main" id="{CD258AE6-8869-D6A5-7E21-25AF7151C99F}"/>
              </a:ext>
            </a:extLst>
          </p:cNvPr>
          <p:cNvPicPr>
            <a:picLocks noChangeAspect="1"/>
          </p:cNvPicPr>
          <p:nvPr/>
        </p:nvPicPr>
        <p:blipFill>
          <a:blip r:embed="rId3" cstate="print">
            <a:extLst>
              <a:ext uri="{28A0092B-C50C-407E-A947-70E740481C1C}">
                <a14:useLocalDpi xmlns:a14="http://schemas.microsoft.com/office/drawing/2010/main" val="0"/>
              </a:ext>
            </a:extLst>
          </a:blip>
          <a:srcRect l="16469" t="10516" r="17788" b="6822"/>
          <a:stretch>
            <a:fillRect/>
          </a:stretch>
        </p:blipFill>
        <p:spPr bwMode="auto">
          <a:xfrm>
            <a:off x="1052374" y="2667000"/>
            <a:ext cx="8415130" cy="4953000"/>
          </a:xfrm>
          <a:prstGeom prst="rect">
            <a:avLst/>
          </a:prstGeom>
          <a:noFill/>
          <a:ln>
            <a:noFill/>
          </a:ln>
        </p:spPr>
      </p:pic>
      <p:pic>
        <p:nvPicPr>
          <p:cNvPr id="4" name="Picture 3">
            <a:extLst>
              <a:ext uri="{FF2B5EF4-FFF2-40B4-BE49-F238E27FC236}">
                <a16:creationId xmlns:a16="http://schemas.microsoft.com/office/drawing/2014/main" id="{BCFA32B7-7A6D-44EE-8DB0-BBC724B3F550}"/>
              </a:ext>
            </a:extLst>
          </p:cNvPr>
          <p:cNvPicPr>
            <a:picLocks noChangeAspect="1"/>
          </p:cNvPicPr>
          <p:nvPr/>
        </p:nvPicPr>
        <p:blipFill>
          <a:blip r:embed="rId4" cstate="print">
            <a:extLst>
              <a:ext uri="{28A0092B-C50C-407E-A947-70E740481C1C}">
                <a14:useLocalDpi xmlns:a14="http://schemas.microsoft.com/office/drawing/2010/main" val="0"/>
              </a:ext>
            </a:extLst>
          </a:blip>
          <a:srcRect l="18785" t="8808" r="19945" b="8571"/>
          <a:stretch>
            <a:fillRect/>
          </a:stretch>
        </p:blipFill>
        <p:spPr bwMode="auto">
          <a:xfrm>
            <a:off x="9957847" y="3977426"/>
            <a:ext cx="7415753" cy="5532090"/>
          </a:xfrm>
          <a:prstGeom prst="rect">
            <a:avLst/>
          </a:prstGeom>
          <a:noFill/>
          <a:ln>
            <a:noFill/>
          </a:ln>
        </p:spPr>
      </p:pic>
    </p:spTree>
    <p:extLst>
      <p:ext uri="{BB962C8B-B14F-4D97-AF65-F5344CB8AC3E}">
        <p14:creationId xmlns:p14="http://schemas.microsoft.com/office/powerpoint/2010/main" val="859202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323C2-B6A8-5506-B969-32C4AA840C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4177E3-4793-1F4C-CAED-CC1B0C89C16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C5945473-E6ED-38E6-8850-F5FC9609F17D}"/>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1F065B90-B9EE-FBFE-BE21-FB0FE3205E00}"/>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3B1DFF92-1ADB-C312-A372-3D382CA67745}"/>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Leave Management Module</a:t>
            </a:r>
          </a:p>
        </p:txBody>
      </p:sp>
      <p:pic>
        <p:nvPicPr>
          <p:cNvPr id="5" name="Picture 4">
            <a:extLst>
              <a:ext uri="{FF2B5EF4-FFF2-40B4-BE49-F238E27FC236}">
                <a16:creationId xmlns:a16="http://schemas.microsoft.com/office/drawing/2014/main" id="{C88A762D-60A2-462A-BD21-DC1909E6D2EC}"/>
              </a:ext>
            </a:extLst>
          </p:cNvPr>
          <p:cNvPicPr>
            <a:picLocks noChangeAspect="1"/>
          </p:cNvPicPr>
          <p:nvPr/>
        </p:nvPicPr>
        <p:blipFill>
          <a:blip r:embed="rId3" cstate="print">
            <a:extLst>
              <a:ext uri="{28A0092B-C50C-407E-A947-70E740481C1C}">
                <a14:useLocalDpi xmlns:a14="http://schemas.microsoft.com/office/drawing/2010/main" val="0"/>
              </a:ext>
            </a:extLst>
          </a:blip>
          <a:srcRect l="19375" t="11132" r="20000" b="6683"/>
          <a:stretch>
            <a:fillRect/>
          </a:stretch>
        </p:blipFill>
        <p:spPr bwMode="auto">
          <a:xfrm>
            <a:off x="1402079" y="2672958"/>
            <a:ext cx="7391401" cy="5516652"/>
          </a:xfrm>
          <a:prstGeom prst="rect">
            <a:avLst/>
          </a:prstGeom>
          <a:noFill/>
          <a:ln>
            <a:noFill/>
          </a:ln>
        </p:spPr>
      </p:pic>
      <p:pic>
        <p:nvPicPr>
          <p:cNvPr id="6" name="Picture 5">
            <a:extLst>
              <a:ext uri="{FF2B5EF4-FFF2-40B4-BE49-F238E27FC236}">
                <a16:creationId xmlns:a16="http://schemas.microsoft.com/office/drawing/2014/main" id="{01390980-47DE-2D8E-2D1A-6F586EF15D37}"/>
              </a:ext>
            </a:extLst>
          </p:cNvPr>
          <p:cNvPicPr>
            <a:picLocks noChangeAspect="1"/>
          </p:cNvPicPr>
          <p:nvPr/>
        </p:nvPicPr>
        <p:blipFill>
          <a:blip r:embed="rId4"/>
          <a:srcRect l="18125" t="12705" r="20000" b="5218"/>
          <a:stretch>
            <a:fillRect/>
          </a:stretch>
        </p:blipFill>
        <p:spPr>
          <a:xfrm>
            <a:off x="9906000" y="3848100"/>
            <a:ext cx="7543800" cy="5516652"/>
          </a:xfrm>
          <a:prstGeom prst="rect">
            <a:avLst/>
          </a:prstGeom>
        </p:spPr>
      </p:pic>
    </p:spTree>
    <p:extLst>
      <p:ext uri="{BB962C8B-B14F-4D97-AF65-F5344CB8AC3E}">
        <p14:creationId xmlns:p14="http://schemas.microsoft.com/office/powerpoint/2010/main" val="206393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p:cNvSpPr txBox="1"/>
          <p:nvPr/>
        </p:nvSpPr>
        <p:spPr>
          <a:xfrm>
            <a:off x="1613953" y="3653107"/>
            <a:ext cx="15707101" cy="3447098"/>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Efficient employee management is crucial in any organization to ensure smooth operations, optimal productivity, and effective communication. In today's digital era, manual record-keeping is both time-consuming and error-prone.</a:t>
            </a:r>
          </a:p>
          <a:p>
            <a:pPr marL="457200" indent="-457200" algn="just">
              <a:spcBef>
                <a:spcPct val="0"/>
              </a:spcBef>
              <a:buFont typeface="Arial" panose="020B0604020202020204" pitchFamily="34" charset="0"/>
              <a:buChar char="•"/>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This project addresses these challenges by providing a user-friendly Employee Management System that automates key HR functions such as employee data tracking, attendance, role assignments, and performance monitoring. Our system aims to enhance administrative efficiency and accuracy, while reducing paperwork and operational delays</a:t>
            </a:r>
          </a:p>
        </p:txBody>
      </p:sp>
      <p:sp>
        <p:nvSpPr>
          <p:cNvPr id="29" name="TextBox 25">
            <a:extLst>
              <a:ext uri="{FF2B5EF4-FFF2-40B4-BE49-F238E27FC236}">
                <a16:creationId xmlns:a16="http://schemas.microsoft.com/office/drawing/2014/main" id="{1120DCD0-23FB-6979-1B05-926F0678380A}"/>
              </a:ext>
            </a:extLst>
          </p:cNvPr>
          <p:cNvSpPr txBox="1"/>
          <p:nvPr/>
        </p:nvSpPr>
        <p:spPr>
          <a:xfrm>
            <a:off x="1198310" y="1240487"/>
            <a:ext cx="15707101" cy="845488"/>
          </a:xfrm>
          <a:prstGeom prst="rect">
            <a:avLst/>
          </a:prstGeom>
        </p:spPr>
        <p:txBody>
          <a:bodyPr wrap="square" lIns="0" tIns="0" rIns="0" bIns="0" rtlCol="0" anchor="t">
            <a:spAutoFit/>
          </a:bodyPr>
          <a:lstStyle/>
          <a:p>
            <a:pPr algn="l">
              <a:lnSpc>
                <a:spcPts val="6523"/>
              </a:lnSpc>
            </a:pPr>
            <a:r>
              <a:rPr lang="en-US" sz="7329" dirty="0">
                <a:solidFill>
                  <a:srgbClr val="3E67C8"/>
                </a:solidFill>
                <a:latin typeface="Times New Roman" panose="02020603050405020304" pitchFamily="18" charset="0"/>
                <a:ea typeface="Montserrat Semi-Bold"/>
                <a:cs typeface="Times New Roman" panose="02020603050405020304" pitchFamily="18" charset="0"/>
                <a:sym typeface="Montserrat Semi-Bold"/>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DCF90-21EB-572B-B089-95DE772863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A26D7D-0751-8B1A-058A-538E78419AF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5753A9BD-7D2C-C8A1-2693-A77AB39970D8}"/>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3187C9CA-784E-11F7-36CF-245D78D97986}"/>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78FBE87C-7D15-AEC7-A8B8-649666855AC7}"/>
              </a:ext>
            </a:extLst>
          </p:cNvPr>
          <p:cNvSpPr txBox="1"/>
          <p:nvPr/>
        </p:nvSpPr>
        <p:spPr>
          <a:xfrm>
            <a:off x="1613953" y="2891159"/>
            <a:ext cx="15707101" cy="4739759"/>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Allows employees to submit monthly feedback through their dashboard.</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System analyzes feedback sentiment as Positive, Neutral, or Negative.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Helps HR understand overall employee morale and satisfaction.</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Employees enter text feedback in the frontend (React form).</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Feedback is sent to backend API (Node.js + Express).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On the backend, we use a sentiment analysis library sentiment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npm</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 package (lightweight, open source).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The library calculates a sentiment score.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Store feedback text and sentiment result in MongoDB.</a:t>
            </a:r>
          </a:p>
          <a:p>
            <a:pPr algn="just">
              <a:spcBef>
                <a:spcPct val="0"/>
              </a:spcBef>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algn="just">
              <a:spcBef>
                <a:spcPct val="0"/>
              </a:spcBef>
            </a:pP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API Endpoints: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GET /</a:t>
            </a: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api</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/feedback/sentiment-stats – HR sentiment chart data</a:t>
            </a:r>
          </a:p>
        </p:txBody>
      </p:sp>
      <p:sp>
        <p:nvSpPr>
          <p:cNvPr id="29" name="TextBox 25">
            <a:extLst>
              <a:ext uri="{FF2B5EF4-FFF2-40B4-BE49-F238E27FC236}">
                <a16:creationId xmlns:a16="http://schemas.microsoft.com/office/drawing/2014/main" id="{D328F501-E742-EA5B-8A28-9424322E3D87}"/>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Feedback Sentiment Analysis Module</a:t>
            </a:r>
          </a:p>
        </p:txBody>
      </p:sp>
    </p:spTree>
    <p:extLst>
      <p:ext uri="{BB962C8B-B14F-4D97-AF65-F5344CB8AC3E}">
        <p14:creationId xmlns:p14="http://schemas.microsoft.com/office/powerpoint/2010/main" val="325628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F8566-4A18-D0ED-C85A-FFAA8CE46D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CE0A616-CBBA-B91F-EFB2-A51D5924592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C7BD8DB9-2D4A-61E0-8AA7-317F83E48C85}"/>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1629137F-80E5-EAD3-4913-0B05D247362F}"/>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45718F26-CC21-2694-BB6A-6F36A7E98F1C}"/>
              </a:ext>
            </a:extLst>
          </p:cNvPr>
          <p:cNvSpPr txBox="1"/>
          <p:nvPr/>
        </p:nvSpPr>
        <p:spPr>
          <a:xfrm>
            <a:off x="1613953" y="2891159"/>
            <a:ext cx="15707101" cy="4370427"/>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HR dashboard displays a summary chart (e.g., pie chart) showing:</a:t>
            </a:r>
          </a:p>
          <a:p>
            <a:pPr marL="914400" lvl="1" indent="-457200" algn="just">
              <a:spcBef>
                <a:spcPct val="0"/>
              </a:spcBef>
              <a:buFont typeface="Wingdings" panose="05000000000000000000" pitchFamily="2" charset="2"/>
              <a:buChar char="ü"/>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Positive feedback</a:t>
            </a:r>
          </a:p>
          <a:p>
            <a:pPr marL="914400" lvl="1" indent="-457200" algn="just">
              <a:spcBef>
                <a:spcPct val="0"/>
              </a:spcBef>
              <a:buFont typeface="Wingdings" panose="05000000000000000000" pitchFamily="2" charset="2"/>
              <a:buChar char="ü"/>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Neutral feedback</a:t>
            </a:r>
          </a:p>
          <a:p>
            <a:pPr marL="914400" lvl="1" indent="-457200" algn="just">
              <a:spcBef>
                <a:spcPct val="0"/>
              </a:spcBef>
              <a:buFont typeface="Wingdings" panose="05000000000000000000" pitchFamily="2" charset="2"/>
              <a:buChar char="ü"/>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Negative feedback</a:t>
            </a:r>
          </a:p>
          <a:p>
            <a:pPr marL="914400" lvl="1" indent="-457200" algn="just">
              <a:spcBef>
                <a:spcPct val="0"/>
              </a:spcBef>
              <a:buFont typeface="Wingdings" panose="05000000000000000000" pitchFamily="2" charset="2"/>
              <a:buChar char="ü"/>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marL="457200" indent="-457200" algn="just">
              <a:spcBef>
                <a:spcPct val="0"/>
              </a:spcBef>
              <a:buFont typeface="Arial" panose="020B0604020202020204" pitchFamily="34" charset="0"/>
              <a:buChar char="•"/>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a:p>
            <a:pPr algn="just">
              <a:spcBef>
                <a:spcPct val="0"/>
              </a:spcBef>
            </a:pPr>
            <a:r>
              <a:rPr lang="en-US" sz="32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Benefits: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Helps HR take proactive actions.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Builds a transparent and healthy work culture.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Encourages employees to share honest feedback</a:t>
            </a:r>
          </a:p>
        </p:txBody>
      </p:sp>
      <p:sp>
        <p:nvSpPr>
          <p:cNvPr id="29" name="TextBox 25">
            <a:extLst>
              <a:ext uri="{FF2B5EF4-FFF2-40B4-BE49-F238E27FC236}">
                <a16:creationId xmlns:a16="http://schemas.microsoft.com/office/drawing/2014/main" id="{13218F8B-A5AE-6492-1ECA-7D35851C9878}"/>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Feedback Sentiment Analysis Module</a:t>
            </a:r>
          </a:p>
        </p:txBody>
      </p:sp>
    </p:spTree>
    <p:extLst>
      <p:ext uri="{BB962C8B-B14F-4D97-AF65-F5344CB8AC3E}">
        <p14:creationId xmlns:p14="http://schemas.microsoft.com/office/powerpoint/2010/main" val="3740777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C19B9-2534-8384-CA4C-2022858545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B0A6C1-61AA-EB86-665C-9C15420848F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3B398CB7-4C64-E248-3A92-603BD94FCA6A}"/>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9EB12D5A-06F2-EF91-B0E8-9E7D52A8DC75}"/>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6A7C9F3D-70C1-8F37-B915-6666A0206DC6}"/>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Feedback Sentiment Analysis Module</a:t>
            </a:r>
          </a:p>
        </p:txBody>
      </p:sp>
      <p:pic>
        <p:nvPicPr>
          <p:cNvPr id="3" name="Content Placeholder 5">
            <a:extLst>
              <a:ext uri="{FF2B5EF4-FFF2-40B4-BE49-F238E27FC236}">
                <a16:creationId xmlns:a16="http://schemas.microsoft.com/office/drawing/2014/main" id="{95C08ABE-9CBE-B06B-D212-7CB467710978}"/>
              </a:ext>
            </a:extLst>
          </p:cNvPr>
          <p:cNvPicPr>
            <a:picLocks noChangeAspect="1"/>
          </p:cNvPicPr>
          <p:nvPr/>
        </p:nvPicPr>
        <p:blipFill>
          <a:blip r:embed="rId3" cstate="print">
            <a:extLst>
              <a:ext uri="{28A0092B-C50C-407E-A947-70E740481C1C}">
                <a14:useLocalDpi xmlns:a14="http://schemas.microsoft.com/office/drawing/2010/main" val="0"/>
              </a:ext>
            </a:extLst>
          </a:blip>
          <a:srcRect l="15798" t="9430" r="16164" b="6969"/>
          <a:stretch>
            <a:fillRect/>
          </a:stretch>
        </p:blipFill>
        <p:spPr bwMode="auto">
          <a:xfrm>
            <a:off x="1213551" y="2781300"/>
            <a:ext cx="6860559" cy="6133989"/>
          </a:xfrm>
          <a:prstGeom prst="rect">
            <a:avLst/>
          </a:prstGeom>
          <a:noFill/>
          <a:ln>
            <a:noFill/>
          </a:ln>
        </p:spPr>
      </p:pic>
      <p:pic>
        <p:nvPicPr>
          <p:cNvPr id="4" name="Content Placeholder 6">
            <a:extLst>
              <a:ext uri="{FF2B5EF4-FFF2-40B4-BE49-F238E27FC236}">
                <a16:creationId xmlns:a16="http://schemas.microsoft.com/office/drawing/2014/main" id="{67290A43-9229-7B32-1BC2-406987E0989F}"/>
              </a:ext>
            </a:extLst>
          </p:cNvPr>
          <p:cNvPicPr>
            <a:picLocks noChangeAspect="1"/>
          </p:cNvPicPr>
          <p:nvPr/>
        </p:nvPicPr>
        <p:blipFill>
          <a:blip r:embed="rId4" cstate="print">
            <a:extLst>
              <a:ext uri="{28A0092B-C50C-407E-A947-70E740481C1C}">
                <a14:useLocalDpi xmlns:a14="http://schemas.microsoft.com/office/drawing/2010/main" val="0"/>
              </a:ext>
            </a:extLst>
          </a:blip>
          <a:srcRect l="13331" t="11052" r="14683" b="6233"/>
          <a:stretch>
            <a:fillRect/>
          </a:stretch>
        </p:blipFill>
        <p:spPr bwMode="auto">
          <a:xfrm>
            <a:off x="9865542" y="2781300"/>
            <a:ext cx="7335080" cy="6248400"/>
          </a:xfrm>
          <a:prstGeom prst="rect">
            <a:avLst/>
          </a:prstGeom>
          <a:noFill/>
          <a:ln>
            <a:noFill/>
          </a:ln>
        </p:spPr>
      </p:pic>
    </p:spTree>
    <p:extLst>
      <p:ext uri="{BB962C8B-B14F-4D97-AF65-F5344CB8AC3E}">
        <p14:creationId xmlns:p14="http://schemas.microsoft.com/office/powerpoint/2010/main" val="2632418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1F489-5FB2-6BE0-22D3-D6D59A608F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20E8D2-419A-B153-26D1-7C5D2B78028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6E9B9B7D-107F-E58C-5A1F-657442182FB3}"/>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9ED481DC-5541-D8BF-D333-AC178FD2D666}"/>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0CCB9F38-0EAE-CF06-2A27-5515B37AF4BD}"/>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Feedback Sentiment Analysis Module</a:t>
            </a:r>
          </a:p>
        </p:txBody>
      </p:sp>
      <p:pic>
        <p:nvPicPr>
          <p:cNvPr id="5" name="Picture 4">
            <a:extLst>
              <a:ext uri="{FF2B5EF4-FFF2-40B4-BE49-F238E27FC236}">
                <a16:creationId xmlns:a16="http://schemas.microsoft.com/office/drawing/2014/main" id="{539EBD14-2552-2471-2085-733F2409D877}"/>
              </a:ext>
            </a:extLst>
          </p:cNvPr>
          <p:cNvPicPr>
            <a:picLocks noChangeAspect="1"/>
          </p:cNvPicPr>
          <p:nvPr/>
        </p:nvPicPr>
        <p:blipFill>
          <a:blip r:embed="rId3"/>
          <a:srcRect r="1328" b="14272"/>
          <a:stretch>
            <a:fillRect/>
          </a:stretch>
        </p:blipFill>
        <p:spPr>
          <a:xfrm>
            <a:off x="2209800" y="3086100"/>
            <a:ext cx="14104587" cy="5943600"/>
          </a:xfrm>
          <a:prstGeom prst="rect">
            <a:avLst/>
          </a:prstGeom>
        </p:spPr>
      </p:pic>
      <p:sp>
        <p:nvSpPr>
          <p:cNvPr id="6" name="TextBox 28">
            <a:extLst>
              <a:ext uri="{FF2B5EF4-FFF2-40B4-BE49-F238E27FC236}">
                <a16:creationId xmlns:a16="http://schemas.microsoft.com/office/drawing/2014/main" id="{AC477BDF-3720-904B-6967-093A0ED744A5}"/>
              </a:ext>
            </a:extLst>
          </p:cNvPr>
          <p:cNvSpPr txBox="1"/>
          <p:nvPr/>
        </p:nvSpPr>
        <p:spPr>
          <a:xfrm>
            <a:off x="1600200" y="2587979"/>
            <a:ext cx="2980486" cy="307777"/>
          </a:xfrm>
          <a:prstGeom prst="rect">
            <a:avLst/>
          </a:prstGeom>
        </p:spPr>
        <p:txBody>
          <a:bodyPr lIns="0" tIns="0" rIns="0" bIns="0" rtlCol="0" anchor="t">
            <a:spAutoFit/>
          </a:bodyPr>
          <a:lstStyle/>
          <a:p>
            <a:pPr algn="l">
              <a:lnSpc>
                <a:spcPts val="2390"/>
              </a:lnSpc>
            </a:pPr>
            <a:r>
              <a:rPr lang="en-US" sz="2000" b="1" dirty="0">
                <a:solidFill>
                  <a:srgbClr val="0070C0"/>
                </a:solidFill>
                <a:latin typeface="Times New Roman" panose="02020603050405020304" pitchFamily="18" charset="0"/>
                <a:ea typeface="Poppins Semi-Bold"/>
                <a:cs typeface="Times New Roman" panose="02020603050405020304" pitchFamily="18" charset="0"/>
                <a:sym typeface="Poppins Semi-Bold"/>
              </a:rPr>
              <a:t>HR Dashboard</a:t>
            </a:r>
          </a:p>
        </p:txBody>
      </p:sp>
    </p:spTree>
    <p:extLst>
      <p:ext uri="{BB962C8B-B14F-4D97-AF65-F5344CB8AC3E}">
        <p14:creationId xmlns:p14="http://schemas.microsoft.com/office/powerpoint/2010/main" val="877008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9A85B-CEFB-4A84-E43A-A45D2DE5D4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133A1B-BB51-8D60-2C8B-5B77C6993B9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01411CBA-005D-6549-3090-008369034346}"/>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6713EC97-3115-C8B3-F63B-B3AB6DA23AD4}"/>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7C72A024-7CE1-0B60-F1CA-283B1634DE6A}"/>
              </a:ext>
            </a:extLst>
          </p:cNvPr>
          <p:cNvSpPr txBox="1"/>
          <p:nvPr/>
        </p:nvSpPr>
        <p:spPr>
          <a:xfrm>
            <a:off x="1613953" y="2891159"/>
            <a:ext cx="15707101" cy="861774"/>
          </a:xfrm>
          <a:prstGeom prst="rect">
            <a:avLst/>
          </a:prstGeom>
        </p:spPr>
        <p:txBody>
          <a:bodyPr wrap="square" lIns="0" tIns="0" rIns="0" bIns="0" rtlCol="0" anchor="t">
            <a:spAutoFit/>
          </a:bodyPr>
          <a:lstStyle/>
          <a:p>
            <a:pPr algn="just">
              <a:spcBef>
                <a:spcPct val="0"/>
              </a:spcBef>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HR dashboard:</a:t>
            </a:r>
          </a:p>
          <a:p>
            <a:pPr algn="just">
              <a:spcBef>
                <a:spcPct val="0"/>
              </a:spcBef>
            </a:pPr>
            <a:endPar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p:txBody>
      </p:sp>
      <p:sp>
        <p:nvSpPr>
          <p:cNvPr id="29" name="TextBox 25">
            <a:extLst>
              <a:ext uri="{FF2B5EF4-FFF2-40B4-BE49-F238E27FC236}">
                <a16:creationId xmlns:a16="http://schemas.microsoft.com/office/drawing/2014/main" id="{86FE7071-9420-5A86-F66F-B5913652CEF9}"/>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Reports Module</a:t>
            </a:r>
          </a:p>
        </p:txBody>
      </p:sp>
      <p:pic>
        <p:nvPicPr>
          <p:cNvPr id="4" name="Picture 3">
            <a:extLst>
              <a:ext uri="{FF2B5EF4-FFF2-40B4-BE49-F238E27FC236}">
                <a16:creationId xmlns:a16="http://schemas.microsoft.com/office/drawing/2014/main" id="{1D6FE033-1A63-7A67-8F43-AA78D5F6E8C1}"/>
              </a:ext>
            </a:extLst>
          </p:cNvPr>
          <p:cNvPicPr>
            <a:picLocks noChangeAspect="1"/>
          </p:cNvPicPr>
          <p:nvPr/>
        </p:nvPicPr>
        <p:blipFill>
          <a:blip r:embed="rId3"/>
          <a:stretch>
            <a:fillRect/>
          </a:stretch>
        </p:blipFill>
        <p:spPr>
          <a:xfrm>
            <a:off x="1613953" y="3752932"/>
            <a:ext cx="15912047" cy="5724771"/>
          </a:xfrm>
          <a:prstGeom prst="rect">
            <a:avLst/>
          </a:prstGeom>
        </p:spPr>
      </p:pic>
    </p:spTree>
    <p:extLst>
      <p:ext uri="{BB962C8B-B14F-4D97-AF65-F5344CB8AC3E}">
        <p14:creationId xmlns:p14="http://schemas.microsoft.com/office/powerpoint/2010/main" val="1831605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5CE92-AAE3-EFF9-2739-B349E3A300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80F874-C5AD-36DC-BA7F-4DDF5E887A2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2090F864-C27B-784B-B9F7-4B59E68350F0}"/>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A2026766-0BEE-1551-4C10-5A9CAD7C8E8F}"/>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A6F10ADF-E1FF-3D2B-6340-89839A24A5FB}"/>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Leaves Tracking:</a:t>
            </a:r>
          </a:p>
        </p:txBody>
      </p:sp>
      <p:pic>
        <p:nvPicPr>
          <p:cNvPr id="4" name="Picture 3">
            <a:extLst>
              <a:ext uri="{FF2B5EF4-FFF2-40B4-BE49-F238E27FC236}">
                <a16:creationId xmlns:a16="http://schemas.microsoft.com/office/drawing/2014/main" id="{132EE525-9938-F4DB-17AF-3119D727313F}"/>
              </a:ext>
            </a:extLst>
          </p:cNvPr>
          <p:cNvPicPr>
            <a:picLocks noChangeAspect="1"/>
          </p:cNvPicPr>
          <p:nvPr/>
        </p:nvPicPr>
        <p:blipFill>
          <a:blip r:embed="rId3"/>
          <a:stretch>
            <a:fillRect/>
          </a:stretch>
        </p:blipFill>
        <p:spPr>
          <a:xfrm>
            <a:off x="1981200" y="2891159"/>
            <a:ext cx="14097000" cy="6157509"/>
          </a:xfrm>
          <a:prstGeom prst="rect">
            <a:avLst/>
          </a:prstGeom>
        </p:spPr>
      </p:pic>
    </p:spTree>
    <p:extLst>
      <p:ext uri="{BB962C8B-B14F-4D97-AF65-F5344CB8AC3E}">
        <p14:creationId xmlns:p14="http://schemas.microsoft.com/office/powerpoint/2010/main" val="3797589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B2A3D-B988-DFC7-A71D-1EF7276ACB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159C46-81AC-4134-8FE0-48814C8A862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55F83D01-C616-95F2-3EF7-A24482673891}"/>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7AF7DA3B-314D-EBD0-528D-D290A4984131}"/>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A1A42758-B6E6-04CE-16E2-1992F951C725}"/>
              </a:ext>
            </a:extLst>
          </p:cNvPr>
          <p:cNvSpPr txBox="1"/>
          <p:nvPr/>
        </p:nvSpPr>
        <p:spPr>
          <a:xfrm>
            <a:off x="1226251" y="2331236"/>
            <a:ext cx="15707101" cy="430887"/>
          </a:xfrm>
          <a:prstGeom prst="rect">
            <a:avLst/>
          </a:prstGeom>
        </p:spPr>
        <p:txBody>
          <a:bodyPr wrap="square" lIns="0" tIns="0" rIns="0" bIns="0" rtlCol="0" anchor="t">
            <a:spAutoFit/>
          </a:bodyPr>
          <a:lstStyle/>
          <a:p>
            <a:pPr algn="just">
              <a:spcBef>
                <a:spcPct val="0"/>
              </a:spcBef>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Employee dashboard:</a:t>
            </a:r>
          </a:p>
        </p:txBody>
      </p:sp>
      <p:sp>
        <p:nvSpPr>
          <p:cNvPr id="29" name="TextBox 25">
            <a:extLst>
              <a:ext uri="{FF2B5EF4-FFF2-40B4-BE49-F238E27FC236}">
                <a16:creationId xmlns:a16="http://schemas.microsoft.com/office/drawing/2014/main" id="{3B958935-8080-7F85-9CC2-DDFA4BE9418C}"/>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Complaints Module</a:t>
            </a:r>
          </a:p>
        </p:txBody>
      </p:sp>
      <p:pic>
        <p:nvPicPr>
          <p:cNvPr id="4" name="Picture 3">
            <a:extLst>
              <a:ext uri="{FF2B5EF4-FFF2-40B4-BE49-F238E27FC236}">
                <a16:creationId xmlns:a16="http://schemas.microsoft.com/office/drawing/2014/main" id="{648E4547-1E09-39C7-8E2D-E21510293E54}"/>
              </a:ext>
            </a:extLst>
          </p:cNvPr>
          <p:cNvPicPr>
            <a:picLocks noChangeAspect="1"/>
          </p:cNvPicPr>
          <p:nvPr/>
        </p:nvPicPr>
        <p:blipFill>
          <a:blip r:embed="rId3"/>
          <a:stretch>
            <a:fillRect/>
          </a:stretch>
        </p:blipFill>
        <p:spPr>
          <a:xfrm>
            <a:off x="3881798" y="2762124"/>
            <a:ext cx="9681801" cy="7105776"/>
          </a:xfrm>
          <a:prstGeom prst="rect">
            <a:avLst/>
          </a:prstGeom>
        </p:spPr>
      </p:pic>
    </p:spTree>
    <p:extLst>
      <p:ext uri="{BB962C8B-B14F-4D97-AF65-F5344CB8AC3E}">
        <p14:creationId xmlns:p14="http://schemas.microsoft.com/office/powerpoint/2010/main" val="1431008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B6B8E-44DA-A09E-1452-2698D62C77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CFB34F-C9A2-7989-21D2-9A82FC21193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E924BB6A-50E1-71B2-DC3C-DE7A1809E35F}"/>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77D35D26-CA20-120C-7267-CC5CA297BA26}"/>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B1A3C4B4-5E92-B401-610B-68BB0AC7F65E}"/>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Complaints Module</a:t>
            </a:r>
          </a:p>
        </p:txBody>
      </p:sp>
      <p:pic>
        <p:nvPicPr>
          <p:cNvPr id="4" name="Picture 3">
            <a:extLst>
              <a:ext uri="{FF2B5EF4-FFF2-40B4-BE49-F238E27FC236}">
                <a16:creationId xmlns:a16="http://schemas.microsoft.com/office/drawing/2014/main" id="{4CCF2C00-3158-68A2-04CD-87EF675E92C9}"/>
              </a:ext>
            </a:extLst>
          </p:cNvPr>
          <p:cNvPicPr>
            <a:picLocks noChangeAspect="1"/>
          </p:cNvPicPr>
          <p:nvPr/>
        </p:nvPicPr>
        <p:blipFill>
          <a:blip r:embed="rId3"/>
          <a:stretch>
            <a:fillRect/>
          </a:stretch>
        </p:blipFill>
        <p:spPr>
          <a:xfrm>
            <a:off x="3224504" y="2331236"/>
            <a:ext cx="10720096" cy="7155663"/>
          </a:xfrm>
          <a:prstGeom prst="rect">
            <a:avLst/>
          </a:prstGeom>
        </p:spPr>
      </p:pic>
    </p:spTree>
    <p:extLst>
      <p:ext uri="{BB962C8B-B14F-4D97-AF65-F5344CB8AC3E}">
        <p14:creationId xmlns:p14="http://schemas.microsoft.com/office/powerpoint/2010/main" val="3269982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7FC66-1030-6ED5-8996-6F41166599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F9BC5F-19CC-C1F1-2CFB-D32914CE0EB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DD2F591D-DC9F-E905-3D51-C711E0798C9D}"/>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77A0EA41-580C-AEDF-1B0A-1871885E07EA}"/>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9" name="TextBox 25">
            <a:extLst>
              <a:ext uri="{FF2B5EF4-FFF2-40B4-BE49-F238E27FC236}">
                <a16:creationId xmlns:a16="http://schemas.microsoft.com/office/drawing/2014/main" id="{48017850-AFB2-3466-7D65-194125315805}"/>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Complaints database:</a:t>
            </a:r>
          </a:p>
        </p:txBody>
      </p:sp>
      <p:pic>
        <p:nvPicPr>
          <p:cNvPr id="4" name="Picture 3">
            <a:extLst>
              <a:ext uri="{FF2B5EF4-FFF2-40B4-BE49-F238E27FC236}">
                <a16:creationId xmlns:a16="http://schemas.microsoft.com/office/drawing/2014/main" id="{5E82AC8F-B8CC-A98C-B935-9709B536EFBD}"/>
              </a:ext>
            </a:extLst>
          </p:cNvPr>
          <p:cNvPicPr>
            <a:picLocks noChangeAspect="1"/>
          </p:cNvPicPr>
          <p:nvPr/>
        </p:nvPicPr>
        <p:blipFill>
          <a:blip r:embed="rId3"/>
          <a:stretch>
            <a:fillRect/>
          </a:stretch>
        </p:blipFill>
        <p:spPr>
          <a:xfrm>
            <a:off x="2636828" y="3627706"/>
            <a:ext cx="12860545" cy="3954193"/>
          </a:xfrm>
          <a:prstGeom prst="rect">
            <a:avLst/>
          </a:prstGeom>
        </p:spPr>
      </p:pic>
    </p:spTree>
    <p:extLst>
      <p:ext uri="{BB962C8B-B14F-4D97-AF65-F5344CB8AC3E}">
        <p14:creationId xmlns:p14="http://schemas.microsoft.com/office/powerpoint/2010/main" val="599435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29F6F-D140-0266-8781-23F7298DC1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63DB7C-3927-6CC5-892E-E458532171D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23" name="TextBox 23">
            <a:extLst>
              <a:ext uri="{FF2B5EF4-FFF2-40B4-BE49-F238E27FC236}">
                <a16:creationId xmlns:a16="http://schemas.microsoft.com/office/drawing/2014/main" id="{4C0B6E87-DFA8-C823-780F-F121E1C34626}"/>
              </a:ext>
            </a:extLst>
          </p:cNvPr>
          <p:cNvSpPr txBox="1"/>
          <p:nvPr/>
        </p:nvSpPr>
        <p:spPr>
          <a:xfrm>
            <a:off x="17259676" y="678211"/>
            <a:ext cx="743343"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02</a:t>
            </a:r>
          </a:p>
        </p:txBody>
      </p:sp>
      <p:sp>
        <p:nvSpPr>
          <p:cNvPr id="25" name="TextBox 25">
            <a:extLst>
              <a:ext uri="{FF2B5EF4-FFF2-40B4-BE49-F238E27FC236}">
                <a16:creationId xmlns:a16="http://schemas.microsoft.com/office/drawing/2014/main" id="{826FEAA8-DDB2-90F5-2074-A4DF608133CE}"/>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System Design - HR</a:t>
            </a:r>
          </a:p>
        </p:txBody>
      </p:sp>
      <p:sp>
        <p:nvSpPr>
          <p:cNvPr id="4" name="Freeform 25">
            <a:extLst>
              <a:ext uri="{FF2B5EF4-FFF2-40B4-BE49-F238E27FC236}">
                <a16:creationId xmlns:a16="http://schemas.microsoft.com/office/drawing/2014/main" id="{7F506252-D028-1D29-611D-D887FA1E9315}"/>
              </a:ext>
            </a:extLst>
          </p:cNvPr>
          <p:cNvSpPr/>
          <p:nvPr/>
        </p:nvSpPr>
        <p:spPr>
          <a:xfrm>
            <a:off x="14020800" y="7498326"/>
            <a:ext cx="1428537" cy="1439003"/>
          </a:xfrm>
          <a:custGeom>
            <a:avLst/>
            <a:gdLst/>
            <a:ahLst/>
            <a:cxnLst/>
            <a:rect l="l" t="t" r="r" b="b"/>
            <a:pathLst>
              <a:path w="1428537" h="1439003">
                <a:moveTo>
                  <a:pt x="0" y="0"/>
                </a:moveTo>
                <a:lnTo>
                  <a:pt x="1428537" y="0"/>
                </a:lnTo>
                <a:lnTo>
                  <a:pt x="1428537" y="1439003"/>
                </a:lnTo>
                <a:lnTo>
                  <a:pt x="0" y="1439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cxnSp>
        <p:nvCxnSpPr>
          <p:cNvPr id="14" name="Straight Connector 13">
            <a:extLst>
              <a:ext uri="{FF2B5EF4-FFF2-40B4-BE49-F238E27FC236}">
                <a16:creationId xmlns:a16="http://schemas.microsoft.com/office/drawing/2014/main" id="{DD227373-2AB3-ABC4-4EDF-264250A61038}"/>
              </a:ext>
            </a:extLst>
          </p:cNvPr>
          <p:cNvCxnSpPr/>
          <p:nvPr/>
        </p:nvCxnSpPr>
        <p:spPr>
          <a:xfrm flipV="1">
            <a:off x="13391937" y="1010223"/>
            <a:ext cx="2057400" cy="112800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510121C-70BB-5947-D2BA-DA197B61B465}"/>
              </a:ext>
            </a:extLst>
          </p:cNvPr>
          <p:cNvCxnSpPr>
            <a:cxnSpLocks/>
          </p:cNvCxnSpPr>
          <p:nvPr/>
        </p:nvCxnSpPr>
        <p:spPr>
          <a:xfrm flipV="1">
            <a:off x="13835908" y="2138224"/>
            <a:ext cx="1613429" cy="1858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A0A997-41FA-2DC6-8F8A-7DC0C21ACC1F}"/>
              </a:ext>
            </a:extLst>
          </p:cNvPr>
          <p:cNvCxnSpPr/>
          <p:nvPr/>
        </p:nvCxnSpPr>
        <p:spPr>
          <a:xfrm>
            <a:off x="13683508" y="2517597"/>
            <a:ext cx="1905000" cy="8382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2" name="Diagram 11">
            <a:extLst>
              <a:ext uri="{FF2B5EF4-FFF2-40B4-BE49-F238E27FC236}">
                <a16:creationId xmlns:a16="http://schemas.microsoft.com/office/drawing/2014/main" id="{0839762D-7BC7-DF27-006D-0DD8569E43D9}"/>
              </a:ext>
            </a:extLst>
          </p:cNvPr>
          <p:cNvGraphicFramePr/>
          <p:nvPr>
            <p:extLst>
              <p:ext uri="{D42A27DB-BD31-4B8C-83A1-F6EECF244321}">
                <p14:modId xmlns:p14="http://schemas.microsoft.com/office/powerpoint/2010/main" val="1920677710"/>
              </p:ext>
            </p:extLst>
          </p:nvPr>
        </p:nvGraphicFramePr>
        <p:xfrm>
          <a:off x="0" y="495300"/>
          <a:ext cx="18592800" cy="104013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Oval 19">
            <a:extLst>
              <a:ext uri="{FF2B5EF4-FFF2-40B4-BE49-F238E27FC236}">
                <a16:creationId xmlns:a16="http://schemas.microsoft.com/office/drawing/2014/main" id="{45C65CA1-5985-C049-3C7D-D7AB9BEE29B5}"/>
              </a:ext>
            </a:extLst>
          </p:cNvPr>
          <p:cNvSpPr/>
          <p:nvPr/>
        </p:nvSpPr>
        <p:spPr>
          <a:xfrm>
            <a:off x="15424843" y="627901"/>
            <a:ext cx="2057400" cy="676669"/>
          </a:xfrm>
          <a:prstGeom prst="ellipse">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Add</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1" name="Oval 20">
            <a:extLst>
              <a:ext uri="{FF2B5EF4-FFF2-40B4-BE49-F238E27FC236}">
                <a16:creationId xmlns:a16="http://schemas.microsoft.com/office/drawing/2014/main" id="{6DDB0227-6300-189F-347C-3760F94329C6}"/>
              </a:ext>
            </a:extLst>
          </p:cNvPr>
          <p:cNvSpPr/>
          <p:nvPr/>
        </p:nvSpPr>
        <p:spPr>
          <a:xfrm>
            <a:off x="15457195" y="1769966"/>
            <a:ext cx="2057400" cy="676669"/>
          </a:xfrm>
          <a:prstGeom prst="ellipse">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Update</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2" name="Oval 21">
            <a:extLst>
              <a:ext uri="{FF2B5EF4-FFF2-40B4-BE49-F238E27FC236}">
                <a16:creationId xmlns:a16="http://schemas.microsoft.com/office/drawing/2014/main" id="{0469F166-13EE-98B7-B7BE-B8585C673F32}"/>
              </a:ext>
            </a:extLst>
          </p:cNvPr>
          <p:cNvSpPr/>
          <p:nvPr/>
        </p:nvSpPr>
        <p:spPr>
          <a:xfrm>
            <a:off x="15558707" y="3058501"/>
            <a:ext cx="2057400" cy="676669"/>
          </a:xfrm>
          <a:prstGeom prst="ellipse">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Delete</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795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B7B4C-8870-39DD-1EF8-9500ACE38C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7DB0B8-A9DA-3C49-6302-342FBA4477D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AAC5F3C3-62BD-C771-52D2-01482F36532E}"/>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FECE9A83-DF78-7187-2CF3-93DB1039DFAA}"/>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448111D0-0F7C-7F46-261B-DE3256600448}"/>
              </a:ext>
            </a:extLst>
          </p:cNvPr>
          <p:cNvSpPr txBox="1"/>
          <p:nvPr/>
        </p:nvSpPr>
        <p:spPr>
          <a:xfrm>
            <a:off x="1508760" y="3372120"/>
            <a:ext cx="15707101" cy="1723549"/>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The earlier system is a manual process.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It is time-consuming for all processes.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It requires more resources (human effort and paperwork).</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There is a chance of losing record details or misplacing important data.</a:t>
            </a:r>
          </a:p>
        </p:txBody>
      </p:sp>
      <p:sp>
        <p:nvSpPr>
          <p:cNvPr id="29" name="TextBox 25">
            <a:extLst>
              <a:ext uri="{FF2B5EF4-FFF2-40B4-BE49-F238E27FC236}">
                <a16:creationId xmlns:a16="http://schemas.microsoft.com/office/drawing/2014/main" id="{B043729E-5939-295D-62AA-5708FB2FAC91}"/>
              </a:ext>
            </a:extLst>
          </p:cNvPr>
          <p:cNvSpPr txBox="1"/>
          <p:nvPr/>
        </p:nvSpPr>
        <p:spPr>
          <a:xfrm>
            <a:off x="1198310" y="1240487"/>
            <a:ext cx="15707101" cy="845488"/>
          </a:xfrm>
          <a:prstGeom prst="rect">
            <a:avLst/>
          </a:prstGeom>
        </p:spPr>
        <p:txBody>
          <a:bodyPr wrap="square" lIns="0" tIns="0" rIns="0" bIns="0" rtlCol="0" anchor="t">
            <a:spAutoFit/>
          </a:bodyPr>
          <a:lstStyle/>
          <a:p>
            <a:pPr algn="l">
              <a:lnSpc>
                <a:spcPts val="6523"/>
              </a:lnSpc>
            </a:pPr>
            <a:r>
              <a:rPr lang="en-US" sz="7329" dirty="0">
                <a:solidFill>
                  <a:srgbClr val="3E67C8"/>
                </a:solidFill>
                <a:latin typeface="Times New Roman" panose="02020603050405020304" pitchFamily="18" charset="0"/>
                <a:ea typeface="Montserrat Semi-Bold"/>
                <a:cs typeface="Times New Roman" panose="02020603050405020304" pitchFamily="18" charset="0"/>
                <a:sym typeface="Montserrat Semi-Bold"/>
              </a:rPr>
              <a:t>Existing System</a:t>
            </a:r>
          </a:p>
        </p:txBody>
      </p:sp>
    </p:spTree>
    <p:extLst>
      <p:ext uri="{BB962C8B-B14F-4D97-AF65-F5344CB8AC3E}">
        <p14:creationId xmlns:p14="http://schemas.microsoft.com/office/powerpoint/2010/main" val="3490769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481CE-DE9C-6379-2953-16EF772868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1A609C-A433-2900-1F7F-6155B27EB36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23" name="TextBox 23">
            <a:extLst>
              <a:ext uri="{FF2B5EF4-FFF2-40B4-BE49-F238E27FC236}">
                <a16:creationId xmlns:a16="http://schemas.microsoft.com/office/drawing/2014/main" id="{80B20FB0-73AC-210B-3DE4-F2B9B1421F82}"/>
              </a:ext>
            </a:extLst>
          </p:cNvPr>
          <p:cNvSpPr txBox="1"/>
          <p:nvPr/>
        </p:nvSpPr>
        <p:spPr>
          <a:xfrm>
            <a:off x="17259676" y="678211"/>
            <a:ext cx="743343"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02</a:t>
            </a:r>
          </a:p>
        </p:txBody>
      </p:sp>
      <p:sp>
        <p:nvSpPr>
          <p:cNvPr id="25" name="TextBox 25">
            <a:extLst>
              <a:ext uri="{FF2B5EF4-FFF2-40B4-BE49-F238E27FC236}">
                <a16:creationId xmlns:a16="http://schemas.microsoft.com/office/drawing/2014/main" id="{2D1CFBC6-77A7-A33E-29A1-EC2EF32BF20E}"/>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System Design - Employee</a:t>
            </a:r>
          </a:p>
        </p:txBody>
      </p:sp>
      <p:sp>
        <p:nvSpPr>
          <p:cNvPr id="4" name="Freeform 25">
            <a:extLst>
              <a:ext uri="{FF2B5EF4-FFF2-40B4-BE49-F238E27FC236}">
                <a16:creationId xmlns:a16="http://schemas.microsoft.com/office/drawing/2014/main" id="{BA6FC0DA-29C0-44F2-1D16-8707D85C174F}"/>
              </a:ext>
            </a:extLst>
          </p:cNvPr>
          <p:cNvSpPr/>
          <p:nvPr/>
        </p:nvSpPr>
        <p:spPr>
          <a:xfrm>
            <a:off x="14020800" y="7498326"/>
            <a:ext cx="1428537" cy="1439003"/>
          </a:xfrm>
          <a:custGeom>
            <a:avLst/>
            <a:gdLst/>
            <a:ahLst/>
            <a:cxnLst/>
            <a:rect l="l" t="t" r="r" b="b"/>
            <a:pathLst>
              <a:path w="1428537" h="1439003">
                <a:moveTo>
                  <a:pt x="0" y="0"/>
                </a:moveTo>
                <a:lnTo>
                  <a:pt x="1428537" y="0"/>
                </a:lnTo>
                <a:lnTo>
                  <a:pt x="1428537" y="1439003"/>
                </a:lnTo>
                <a:lnTo>
                  <a:pt x="0" y="1439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12" name="Diagram 11">
            <a:extLst>
              <a:ext uri="{FF2B5EF4-FFF2-40B4-BE49-F238E27FC236}">
                <a16:creationId xmlns:a16="http://schemas.microsoft.com/office/drawing/2014/main" id="{3228979D-40F1-B97C-10FF-D607326B178D}"/>
              </a:ext>
            </a:extLst>
          </p:cNvPr>
          <p:cNvGraphicFramePr/>
          <p:nvPr>
            <p:extLst>
              <p:ext uri="{D42A27DB-BD31-4B8C-83A1-F6EECF244321}">
                <p14:modId xmlns:p14="http://schemas.microsoft.com/office/powerpoint/2010/main" val="3859215481"/>
              </p:ext>
            </p:extLst>
          </p:nvPr>
        </p:nvGraphicFramePr>
        <p:xfrm>
          <a:off x="1828800" y="2220995"/>
          <a:ext cx="13949551"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07044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A99F4-52BA-63B3-1316-2B811D922F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ED1A06-7A06-6B69-F406-66A30A64825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23" name="TextBox 23">
            <a:extLst>
              <a:ext uri="{FF2B5EF4-FFF2-40B4-BE49-F238E27FC236}">
                <a16:creationId xmlns:a16="http://schemas.microsoft.com/office/drawing/2014/main" id="{C33E3A77-160C-B4B8-BFDF-85EA7721D72E}"/>
              </a:ext>
            </a:extLst>
          </p:cNvPr>
          <p:cNvSpPr txBox="1"/>
          <p:nvPr/>
        </p:nvSpPr>
        <p:spPr>
          <a:xfrm>
            <a:off x="17259676" y="678211"/>
            <a:ext cx="743343"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02</a:t>
            </a:r>
          </a:p>
        </p:txBody>
      </p:sp>
      <p:sp>
        <p:nvSpPr>
          <p:cNvPr id="25" name="TextBox 25">
            <a:extLst>
              <a:ext uri="{FF2B5EF4-FFF2-40B4-BE49-F238E27FC236}">
                <a16:creationId xmlns:a16="http://schemas.microsoft.com/office/drawing/2014/main" id="{AFF064A4-2681-FD71-506B-D088512CF181}"/>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Flow Diagram</a:t>
            </a:r>
          </a:p>
        </p:txBody>
      </p:sp>
      <p:sp>
        <p:nvSpPr>
          <p:cNvPr id="4" name="Freeform 25">
            <a:extLst>
              <a:ext uri="{FF2B5EF4-FFF2-40B4-BE49-F238E27FC236}">
                <a16:creationId xmlns:a16="http://schemas.microsoft.com/office/drawing/2014/main" id="{923C60EF-0290-1455-EE7D-79EED4969504}"/>
              </a:ext>
            </a:extLst>
          </p:cNvPr>
          <p:cNvSpPr/>
          <p:nvPr/>
        </p:nvSpPr>
        <p:spPr>
          <a:xfrm>
            <a:off x="14020800" y="7498326"/>
            <a:ext cx="1428537" cy="1439003"/>
          </a:xfrm>
          <a:custGeom>
            <a:avLst/>
            <a:gdLst/>
            <a:ahLst/>
            <a:cxnLst/>
            <a:rect l="l" t="t" r="r" b="b"/>
            <a:pathLst>
              <a:path w="1428537" h="1439003">
                <a:moveTo>
                  <a:pt x="0" y="0"/>
                </a:moveTo>
                <a:lnTo>
                  <a:pt x="1428537" y="0"/>
                </a:lnTo>
                <a:lnTo>
                  <a:pt x="1428537" y="1439003"/>
                </a:lnTo>
                <a:lnTo>
                  <a:pt x="0" y="1439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5" name="Image 4">
            <a:extLst>
              <a:ext uri="{FF2B5EF4-FFF2-40B4-BE49-F238E27FC236}">
                <a16:creationId xmlns:a16="http://schemas.microsoft.com/office/drawing/2014/main" id="{9A822061-B477-CFB6-4E5F-A27886D710FB}"/>
              </a:ext>
            </a:extLst>
          </p:cNvPr>
          <p:cNvPicPr>
            <a:picLocks/>
          </p:cNvPicPr>
          <p:nvPr/>
        </p:nvPicPr>
        <p:blipFill>
          <a:blip r:embed="rId5" cstate="print"/>
          <a:srcRect b="5974"/>
          <a:stretch>
            <a:fillRect/>
          </a:stretch>
        </p:blipFill>
        <p:spPr>
          <a:xfrm>
            <a:off x="5562600" y="2050249"/>
            <a:ext cx="7490090" cy="7711440"/>
          </a:xfrm>
          <a:prstGeom prst="rect">
            <a:avLst/>
          </a:prstGeom>
        </p:spPr>
      </p:pic>
    </p:spTree>
    <p:extLst>
      <p:ext uri="{BB962C8B-B14F-4D97-AF65-F5344CB8AC3E}">
        <p14:creationId xmlns:p14="http://schemas.microsoft.com/office/powerpoint/2010/main" val="642624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4C03D-DE43-3FA3-469B-683F86559B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58E582-513A-777D-BC25-FD443C53FB2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IN" dirty="0"/>
          </a:p>
        </p:txBody>
      </p:sp>
      <p:sp>
        <p:nvSpPr>
          <p:cNvPr id="23" name="TextBox 23">
            <a:extLst>
              <a:ext uri="{FF2B5EF4-FFF2-40B4-BE49-F238E27FC236}">
                <a16:creationId xmlns:a16="http://schemas.microsoft.com/office/drawing/2014/main" id="{B2214BD6-0B4B-9D41-C09E-D7FF1D7CF533}"/>
              </a:ext>
            </a:extLst>
          </p:cNvPr>
          <p:cNvSpPr txBox="1"/>
          <p:nvPr/>
        </p:nvSpPr>
        <p:spPr>
          <a:xfrm>
            <a:off x="17259676" y="678211"/>
            <a:ext cx="743343"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02</a:t>
            </a:r>
          </a:p>
        </p:txBody>
      </p:sp>
      <p:sp>
        <p:nvSpPr>
          <p:cNvPr id="25" name="TextBox 25">
            <a:extLst>
              <a:ext uri="{FF2B5EF4-FFF2-40B4-BE49-F238E27FC236}">
                <a16:creationId xmlns:a16="http://schemas.microsoft.com/office/drawing/2014/main" id="{B85D9407-C696-B25B-A23A-265E820286D2}"/>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Future Scope</a:t>
            </a:r>
          </a:p>
        </p:txBody>
      </p:sp>
      <p:sp>
        <p:nvSpPr>
          <p:cNvPr id="26" name="TextBox 27">
            <a:extLst>
              <a:ext uri="{FF2B5EF4-FFF2-40B4-BE49-F238E27FC236}">
                <a16:creationId xmlns:a16="http://schemas.microsoft.com/office/drawing/2014/main" id="{9605A693-D202-50F9-3042-DB6045F7768A}"/>
              </a:ext>
            </a:extLst>
          </p:cNvPr>
          <p:cNvSpPr txBox="1"/>
          <p:nvPr/>
        </p:nvSpPr>
        <p:spPr>
          <a:xfrm>
            <a:off x="1475288" y="2811534"/>
            <a:ext cx="15430124" cy="6991594"/>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Develop mobile apps for Android and iOS platforms</a:t>
            </a:r>
          </a:p>
          <a:p>
            <a:pPr>
              <a:lnSpc>
                <a:spcPct val="150000"/>
              </a:lnSpc>
            </a:pPr>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2800" dirty="0">
                <a:solidFill>
                  <a:srgbClr val="0070C0"/>
                </a:solidFill>
                <a:latin typeface="Times New Roman" panose="02020603050405020304" pitchFamily="18" charset="0"/>
                <a:ea typeface="Montserrat Medium"/>
                <a:cs typeface="Times New Roman" panose="02020603050405020304" pitchFamily="18" charset="0"/>
                <a:sym typeface="Montserrat Medium"/>
              </a:rPr>
              <a:t>Integrate AI to support smart HR decisions and performance insights.</a:t>
            </a:r>
          </a:p>
          <a:p>
            <a:pPr>
              <a:lnSpc>
                <a:spcPct val="150000"/>
              </a:lnSpc>
            </a:pPr>
            <a:endParaRPr lang="en-US" sz="2800" dirty="0">
              <a:solidFill>
                <a:srgbClr val="0070C0"/>
              </a:solidFill>
              <a:latin typeface="Times New Roman" panose="02020603050405020304" pitchFamily="18" charset="0"/>
              <a:ea typeface="Montserrat Medium"/>
              <a:cs typeface="Times New Roman" panose="02020603050405020304" pitchFamily="18" charset="0"/>
              <a:sym typeface="Montserrat Medium"/>
            </a:endParaRPr>
          </a:p>
          <a:p>
            <a:pPr marL="457200" indent="-457200">
              <a:lnSpc>
                <a:spcPct val="150000"/>
              </a:lnSpc>
              <a:buFont typeface="Arial" panose="020B0604020202020204" pitchFamily="34" charset="0"/>
              <a:buChar char="•"/>
            </a:pPr>
            <a:r>
              <a:rPr lang="en-US" sz="2800" dirty="0">
                <a:solidFill>
                  <a:srgbClr val="0070C0"/>
                </a:solidFill>
                <a:latin typeface="Times New Roman" panose="02020603050405020304" pitchFamily="18" charset="0"/>
                <a:ea typeface="Montserrat Medium"/>
                <a:cs typeface="Times New Roman" panose="02020603050405020304" pitchFamily="18" charset="0"/>
                <a:sym typeface="Montserrat Medium"/>
              </a:rPr>
              <a:t>Enable anonymous feedback in the Raise Your Voice section.</a:t>
            </a:r>
          </a:p>
          <a:p>
            <a:pPr>
              <a:lnSpc>
                <a:spcPct val="150000"/>
              </a:lnSpc>
            </a:pPr>
            <a:endParaRPr lang="en-US" sz="2800" dirty="0">
              <a:solidFill>
                <a:srgbClr val="0070C0"/>
              </a:solidFill>
              <a:latin typeface="Times New Roman" panose="02020603050405020304" pitchFamily="18" charset="0"/>
              <a:ea typeface="Montserrat Medium"/>
              <a:cs typeface="Times New Roman" panose="02020603050405020304" pitchFamily="18" charset="0"/>
              <a:sym typeface="Montserrat Medium"/>
            </a:endParaRPr>
          </a:p>
          <a:p>
            <a:pPr marL="457200" indent="-457200">
              <a:lnSpc>
                <a:spcPct val="150000"/>
              </a:lnSpc>
              <a:buFont typeface="Arial" panose="020B0604020202020204" pitchFamily="34" charset="0"/>
              <a:buChar char="•"/>
            </a:pPr>
            <a:r>
              <a:rPr lang="en-US" sz="2800" dirty="0">
                <a:solidFill>
                  <a:srgbClr val="0070C0"/>
                </a:solidFill>
                <a:latin typeface="Times New Roman" panose="02020603050405020304" pitchFamily="18" charset="0"/>
                <a:ea typeface="Montserrat Medium"/>
                <a:cs typeface="Times New Roman" panose="02020603050405020304" pitchFamily="18" charset="0"/>
                <a:sym typeface="Montserrat Medium"/>
              </a:rPr>
              <a:t>Migrate to cloud for scalability, real-time sync, and flexibility.</a:t>
            </a:r>
          </a:p>
          <a:p>
            <a:pPr>
              <a:lnSpc>
                <a:spcPct val="150000"/>
              </a:lnSpc>
            </a:pPr>
            <a:endParaRPr lang="en-US" sz="2800" dirty="0">
              <a:solidFill>
                <a:srgbClr val="0070C0"/>
              </a:solidFill>
              <a:latin typeface="Times New Roman" panose="02020603050405020304" pitchFamily="18" charset="0"/>
              <a:ea typeface="Montserrat Medium"/>
              <a:cs typeface="Times New Roman" panose="02020603050405020304" pitchFamily="18" charset="0"/>
              <a:sym typeface="Montserrat Medium"/>
            </a:endParaRPr>
          </a:p>
          <a:p>
            <a:pPr lvl="0" eaLnBrk="0" fontAlgn="base" hangingPunct="0">
              <a:spcBef>
                <a:spcPct val="0"/>
              </a:spcBef>
              <a:spcAft>
                <a:spcPct val="0"/>
              </a:spcAft>
              <a:buFontTx/>
              <a:buChar char="•"/>
            </a:pPr>
            <a:r>
              <a:rPr lang="en-US" altLang="en-US" sz="2800" dirty="0">
                <a:solidFill>
                  <a:srgbClr val="0070C0"/>
                </a:solidFill>
                <a:latin typeface="Times New Roman" panose="02020603050405020304" pitchFamily="18" charset="0"/>
                <a:cs typeface="Times New Roman" panose="02020603050405020304" pitchFamily="18" charset="0"/>
              </a:rPr>
              <a:t>    Use biometrics for secure and accurate attendance tracking.</a:t>
            </a:r>
          </a:p>
          <a:p>
            <a:pPr lvl="0" eaLnBrk="0" fontAlgn="base" hangingPunct="0">
              <a:spcBef>
                <a:spcPct val="0"/>
              </a:spcBef>
              <a:spcAft>
                <a:spcPct val="0"/>
              </a:spcAft>
            </a:pPr>
            <a:endParaRPr lang="en-US" altLang="en-US" sz="2800" dirty="0">
              <a:solidFill>
                <a:srgbClr val="0070C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2800" dirty="0">
                <a:solidFill>
                  <a:srgbClr val="0070C0"/>
                </a:solidFill>
                <a:latin typeface="Times New Roman" panose="02020603050405020304" pitchFamily="18" charset="0"/>
                <a:cs typeface="Times New Roman" panose="02020603050405020304" pitchFamily="18" charset="0"/>
              </a:rPr>
              <a:t>    Connect with payroll, ERP, and recruitment tools for seamless workflow</a:t>
            </a:r>
          </a:p>
          <a:p>
            <a:pPr marL="457200" indent="-457200">
              <a:lnSpc>
                <a:spcPct val="150000"/>
              </a:lnSpc>
              <a:buFont typeface="Arial" panose="020B0604020202020204" pitchFamily="34" charset="0"/>
              <a:buChar char="•"/>
            </a:pPr>
            <a:endPar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endParaRPr>
          </a:p>
        </p:txBody>
      </p:sp>
      <p:sp>
        <p:nvSpPr>
          <p:cNvPr id="3" name="Freeform 4">
            <a:extLst>
              <a:ext uri="{FF2B5EF4-FFF2-40B4-BE49-F238E27FC236}">
                <a16:creationId xmlns:a16="http://schemas.microsoft.com/office/drawing/2014/main" id="{03B32674-5720-5986-49FB-CDE01A33DEAA}"/>
              </a:ext>
            </a:extLst>
          </p:cNvPr>
          <p:cNvSpPr/>
          <p:nvPr/>
        </p:nvSpPr>
        <p:spPr>
          <a:xfrm>
            <a:off x="13335000" y="6634763"/>
            <a:ext cx="3166128" cy="3166128"/>
          </a:xfrm>
          <a:custGeom>
            <a:avLst/>
            <a:gdLst/>
            <a:ahLst/>
            <a:cxnLst/>
            <a:rect l="l" t="t" r="r" b="b"/>
            <a:pathLst>
              <a:path w="441272" h="441272">
                <a:moveTo>
                  <a:pt x="0" y="0"/>
                </a:moveTo>
                <a:lnTo>
                  <a:pt x="441272" y="0"/>
                </a:lnTo>
                <a:lnTo>
                  <a:pt x="441272" y="441272"/>
                </a:lnTo>
                <a:lnTo>
                  <a:pt x="0" y="441272"/>
                </a:lnTo>
                <a:close/>
              </a:path>
            </a:pathLst>
          </a:custGeom>
          <a:solidFill>
            <a:srgbClr val="006CCD"/>
          </a:solidFill>
        </p:spPr>
      </p:sp>
      <p:sp>
        <p:nvSpPr>
          <p:cNvPr id="4" name="Freeform 25">
            <a:extLst>
              <a:ext uri="{FF2B5EF4-FFF2-40B4-BE49-F238E27FC236}">
                <a16:creationId xmlns:a16="http://schemas.microsoft.com/office/drawing/2014/main" id="{8278DA0D-218A-0DD6-9A90-ABE4B0EA7A1C}"/>
              </a:ext>
            </a:extLst>
          </p:cNvPr>
          <p:cNvSpPr/>
          <p:nvPr/>
        </p:nvSpPr>
        <p:spPr>
          <a:xfrm>
            <a:off x="14020800" y="7498326"/>
            <a:ext cx="1428537" cy="1439003"/>
          </a:xfrm>
          <a:custGeom>
            <a:avLst/>
            <a:gdLst/>
            <a:ahLst/>
            <a:cxnLst/>
            <a:rect l="l" t="t" r="r" b="b"/>
            <a:pathLst>
              <a:path w="1428537" h="1439003">
                <a:moveTo>
                  <a:pt x="0" y="0"/>
                </a:moveTo>
                <a:lnTo>
                  <a:pt x="1428537" y="0"/>
                </a:lnTo>
                <a:lnTo>
                  <a:pt x="1428537" y="1439003"/>
                </a:lnTo>
                <a:lnTo>
                  <a:pt x="0" y="1439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736657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15" name="Group 15"/>
          <p:cNvGrpSpPr/>
          <p:nvPr/>
        </p:nvGrpSpPr>
        <p:grpSpPr>
          <a:xfrm>
            <a:off x="12450356" y="7192293"/>
            <a:ext cx="8772604" cy="4397760"/>
            <a:chOff x="0" y="0"/>
            <a:chExt cx="417592" cy="209341"/>
          </a:xfrm>
        </p:grpSpPr>
        <p:sp>
          <p:nvSpPr>
            <p:cNvPr id="16" name="Freeform 16"/>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17" name="TextBox 17"/>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sp>
        <p:nvSpPr>
          <p:cNvPr id="23" name="TextBox 23"/>
          <p:cNvSpPr txBox="1"/>
          <p:nvPr/>
        </p:nvSpPr>
        <p:spPr>
          <a:xfrm>
            <a:off x="17259676" y="678211"/>
            <a:ext cx="743343"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02</a:t>
            </a:r>
          </a:p>
        </p:txBody>
      </p:sp>
      <p:sp>
        <p:nvSpPr>
          <p:cNvPr id="25" name="TextBox 25">
            <a:extLst>
              <a:ext uri="{FF2B5EF4-FFF2-40B4-BE49-F238E27FC236}">
                <a16:creationId xmlns:a16="http://schemas.microsoft.com/office/drawing/2014/main" id="{6198983D-8DED-D91C-999A-007706C9F0B6}"/>
              </a:ext>
            </a:extLst>
          </p:cNvPr>
          <p:cNvSpPr txBox="1"/>
          <p:nvPr/>
        </p:nvSpPr>
        <p:spPr>
          <a:xfrm>
            <a:off x="1213551" y="922248"/>
            <a:ext cx="15707101" cy="1128001"/>
          </a:xfrm>
          <a:prstGeom prst="rect">
            <a:avLst/>
          </a:prstGeom>
        </p:spPr>
        <p:txBody>
          <a:bodyPr wrap="square" lIns="0" tIns="0" rIns="0" bIns="0" rtlCol="0" anchor="t">
            <a:spAutoFit/>
          </a:bodyPr>
          <a:lstStyle/>
          <a:p>
            <a:pPr algn="just">
              <a:spcBef>
                <a:spcPct val="0"/>
              </a:spcBef>
            </a:pPr>
            <a:r>
              <a:rPr lang="en-US" sz="7330" dirty="0">
                <a:solidFill>
                  <a:srgbClr val="006CCD"/>
                </a:solidFill>
                <a:latin typeface="Times New Roman" panose="02020603050405020304" pitchFamily="18" charset="0"/>
                <a:ea typeface="Montserrat Medium"/>
                <a:cs typeface="Times New Roman" panose="02020603050405020304" pitchFamily="18" charset="0"/>
                <a:sym typeface="Montserrat Medium"/>
              </a:rPr>
              <a:t>Conclusion</a:t>
            </a:r>
          </a:p>
        </p:txBody>
      </p:sp>
      <p:sp>
        <p:nvSpPr>
          <p:cNvPr id="26" name="TextBox 27">
            <a:extLst>
              <a:ext uri="{FF2B5EF4-FFF2-40B4-BE49-F238E27FC236}">
                <a16:creationId xmlns:a16="http://schemas.microsoft.com/office/drawing/2014/main" id="{19639038-C8C9-D18F-0BC3-09EC329FD665}"/>
              </a:ext>
            </a:extLst>
          </p:cNvPr>
          <p:cNvSpPr txBox="1"/>
          <p:nvPr/>
        </p:nvSpPr>
        <p:spPr>
          <a:xfrm>
            <a:off x="1638676" y="2620723"/>
            <a:ext cx="15430124" cy="4129272"/>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The STAFFEASE offers a comprehensive and efficient solution for managing employee data, attendance, leave, and performance. </a:t>
            </a:r>
          </a:p>
          <a:p>
            <a:pPr marL="457200" indent="-457200">
              <a:lnSpc>
                <a:spcPct val="150000"/>
              </a:lnSpc>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By replacing manual processes with a digital system, it significantly reduces errors, enhances data security, and saves time. </a:t>
            </a:r>
          </a:p>
          <a:p>
            <a:pPr marL="457200" indent="-457200">
              <a:lnSpc>
                <a:spcPct val="150000"/>
              </a:lnSpc>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This system not only streamlines HR operations but also improves transparency and accessibility for employees. </a:t>
            </a:r>
          </a:p>
          <a:p>
            <a:pPr marL="457200" indent="-457200">
              <a:lnSpc>
                <a:spcPct val="150000"/>
              </a:lnSpc>
              <a:buFont typeface="Arial" panose="020B0604020202020204" pitchFamily="34" charset="0"/>
              <a:buChar char="•"/>
            </a:pPr>
            <a:r>
              <a:rPr lang="en-US" sz="2600" dirty="0">
                <a:solidFill>
                  <a:srgbClr val="006CCD"/>
                </a:solidFill>
                <a:latin typeface="Times New Roman" panose="02020603050405020304" pitchFamily="18" charset="0"/>
                <a:ea typeface="Montserrat Medium"/>
                <a:cs typeface="Times New Roman" panose="02020603050405020304" pitchFamily="18" charset="0"/>
                <a:sym typeface="Montserrat Medium"/>
              </a:rPr>
              <a:t>Moving forward, STAFFEASE has the potential to evolve with more advanced features and broader platform support, making it a scalable and valuable tool for any organization.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0" name="Freeform 10"/>
          <p:cNvSpPr/>
          <p:nvPr/>
        </p:nvSpPr>
        <p:spPr>
          <a:xfrm>
            <a:off x="9852382" y="6678764"/>
            <a:ext cx="632041" cy="632041"/>
          </a:xfrm>
          <a:custGeom>
            <a:avLst/>
            <a:gdLst/>
            <a:ahLst/>
            <a:cxnLst/>
            <a:rect l="l" t="t" r="r" b="b"/>
            <a:pathLst>
              <a:path w="632041" h="632041">
                <a:moveTo>
                  <a:pt x="0" y="0"/>
                </a:moveTo>
                <a:lnTo>
                  <a:pt x="632041" y="0"/>
                </a:lnTo>
                <a:lnTo>
                  <a:pt x="632041" y="632041"/>
                </a:lnTo>
                <a:lnTo>
                  <a:pt x="0" y="6320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3616855" y="4686300"/>
            <a:ext cx="11054289" cy="1274323"/>
          </a:xfrm>
          <a:prstGeom prst="rect">
            <a:avLst/>
          </a:prstGeom>
        </p:spPr>
        <p:txBody>
          <a:bodyPr wrap="square" lIns="0" tIns="0" rIns="0" bIns="0" rtlCol="0" anchor="t">
            <a:spAutoFit/>
          </a:bodyPr>
          <a:lstStyle/>
          <a:p>
            <a:pPr algn="ctr">
              <a:lnSpc>
                <a:spcPts val="9824"/>
              </a:lnSpc>
            </a:pPr>
            <a:r>
              <a:rPr lang="en-US" sz="11038" dirty="0">
                <a:solidFill>
                  <a:srgbClr val="3E67C8"/>
                </a:solidFill>
                <a:latin typeface="Times New Roman" panose="02020603050405020304" pitchFamily="18" charset="0"/>
                <a:ea typeface="Montserrat Semi-Bold"/>
                <a:cs typeface="Times New Roman" panose="02020603050405020304" pitchFamily="18" charset="0"/>
                <a:sym typeface="Montserrat Semi-Bold"/>
              </a:rPr>
              <a:t>THANK YOU</a:t>
            </a:r>
          </a:p>
        </p:txBody>
      </p:sp>
      <p:grpSp>
        <p:nvGrpSpPr>
          <p:cNvPr id="21" name="Group 3">
            <a:extLst>
              <a:ext uri="{FF2B5EF4-FFF2-40B4-BE49-F238E27FC236}">
                <a16:creationId xmlns:a16="http://schemas.microsoft.com/office/drawing/2014/main" id="{2D1A77E0-49E7-3FE6-4155-35309E20EEB8}"/>
              </a:ext>
            </a:extLst>
          </p:cNvPr>
          <p:cNvGrpSpPr/>
          <p:nvPr/>
        </p:nvGrpSpPr>
        <p:grpSpPr>
          <a:xfrm>
            <a:off x="12275953" y="-1021740"/>
            <a:ext cx="8792923" cy="4237186"/>
            <a:chOff x="0" y="0"/>
            <a:chExt cx="406400" cy="195838"/>
          </a:xfrm>
        </p:grpSpPr>
        <p:sp>
          <p:nvSpPr>
            <p:cNvPr id="22" name="Freeform 4">
              <a:extLst>
                <a:ext uri="{FF2B5EF4-FFF2-40B4-BE49-F238E27FC236}">
                  <a16:creationId xmlns:a16="http://schemas.microsoft.com/office/drawing/2014/main" id="{61764ADB-C4FE-4B32-4298-6510259B8189}"/>
                </a:ext>
              </a:extLst>
            </p:cNvPr>
            <p:cNvSpPr/>
            <p:nvPr/>
          </p:nvSpPr>
          <p:spPr>
            <a:xfrm>
              <a:off x="0" y="0"/>
              <a:ext cx="406400" cy="195838"/>
            </a:xfrm>
            <a:custGeom>
              <a:avLst/>
              <a:gdLst/>
              <a:ahLst/>
              <a:cxnLst/>
              <a:rect l="l" t="t" r="r" b="b"/>
              <a:pathLst>
                <a:path w="406400" h="195838">
                  <a:moveTo>
                    <a:pt x="203200" y="0"/>
                  </a:moveTo>
                  <a:lnTo>
                    <a:pt x="406400" y="0"/>
                  </a:lnTo>
                  <a:lnTo>
                    <a:pt x="203200" y="195838"/>
                  </a:lnTo>
                  <a:lnTo>
                    <a:pt x="0" y="195838"/>
                  </a:lnTo>
                  <a:lnTo>
                    <a:pt x="203200" y="0"/>
                  </a:lnTo>
                  <a:close/>
                </a:path>
              </a:pathLst>
            </a:custGeom>
            <a:gradFill rotWithShape="1">
              <a:gsLst>
                <a:gs pos="0">
                  <a:srgbClr val="2376D4">
                    <a:alpha val="100000"/>
                  </a:srgbClr>
                </a:gs>
                <a:gs pos="50000">
                  <a:srgbClr val="2376D4">
                    <a:alpha val="100000"/>
                  </a:srgbClr>
                </a:gs>
                <a:gs pos="100000">
                  <a:srgbClr val="006CCD">
                    <a:alpha val="0"/>
                  </a:srgbClr>
                </a:gs>
              </a:gsLst>
              <a:lin ang="5400000"/>
            </a:gradFill>
          </p:spPr>
        </p:sp>
        <p:sp>
          <p:nvSpPr>
            <p:cNvPr id="23" name="TextBox 5">
              <a:extLst>
                <a:ext uri="{FF2B5EF4-FFF2-40B4-BE49-F238E27FC236}">
                  <a16:creationId xmlns:a16="http://schemas.microsoft.com/office/drawing/2014/main" id="{1E40D06D-6503-7318-473D-1F0B8F626D5D}"/>
                </a:ext>
              </a:extLst>
            </p:cNvPr>
            <p:cNvSpPr txBox="1"/>
            <p:nvPr/>
          </p:nvSpPr>
          <p:spPr>
            <a:xfrm>
              <a:off x="101600" y="-38100"/>
              <a:ext cx="203200" cy="233938"/>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608AE-836A-057A-FF2B-9F6413F473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61624E-4388-14A9-CB1E-D53FB9E07FA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2A80FD95-1D56-35EB-B21A-E079B5532DF3}"/>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48296C47-CC37-45C3-4CEE-540D9034C153}"/>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16161EF4-71A7-DEC1-6251-F26288EB6C82}"/>
              </a:ext>
            </a:extLst>
          </p:cNvPr>
          <p:cNvSpPr txBox="1"/>
          <p:nvPr/>
        </p:nvSpPr>
        <p:spPr>
          <a:xfrm>
            <a:off x="1508760" y="3372120"/>
            <a:ext cx="15707101" cy="2585323"/>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It is time consuming​</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It consumes lot of manpower to better results​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It lacks of data security​</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Retrieval of data takes lot of time​</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Percentage of accuracy is less​</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Reports take time to produce</a:t>
            </a:r>
          </a:p>
        </p:txBody>
      </p:sp>
      <p:sp>
        <p:nvSpPr>
          <p:cNvPr id="29" name="TextBox 25">
            <a:extLst>
              <a:ext uri="{FF2B5EF4-FFF2-40B4-BE49-F238E27FC236}">
                <a16:creationId xmlns:a16="http://schemas.microsoft.com/office/drawing/2014/main" id="{B3E6FFE2-F573-FD4E-3563-AF7606835058}"/>
              </a:ext>
            </a:extLst>
          </p:cNvPr>
          <p:cNvSpPr txBox="1"/>
          <p:nvPr/>
        </p:nvSpPr>
        <p:spPr>
          <a:xfrm>
            <a:off x="1198310" y="1240487"/>
            <a:ext cx="15707101" cy="845488"/>
          </a:xfrm>
          <a:prstGeom prst="rect">
            <a:avLst/>
          </a:prstGeom>
        </p:spPr>
        <p:txBody>
          <a:bodyPr wrap="square" lIns="0" tIns="0" rIns="0" bIns="0" rtlCol="0" anchor="t">
            <a:spAutoFit/>
          </a:bodyPr>
          <a:lstStyle/>
          <a:p>
            <a:pPr algn="l">
              <a:lnSpc>
                <a:spcPts val="6523"/>
              </a:lnSpc>
            </a:pPr>
            <a:r>
              <a:rPr lang="en-US" sz="7329" dirty="0">
                <a:solidFill>
                  <a:srgbClr val="3E67C8"/>
                </a:solidFill>
                <a:latin typeface="Times New Roman" panose="02020603050405020304" pitchFamily="18" charset="0"/>
                <a:ea typeface="Montserrat Semi-Bold"/>
                <a:cs typeface="Times New Roman" panose="02020603050405020304" pitchFamily="18" charset="0"/>
                <a:sym typeface="Montserrat Semi-Bold"/>
              </a:rPr>
              <a:t>Disadvantages Of Existing System</a:t>
            </a:r>
          </a:p>
        </p:txBody>
      </p:sp>
    </p:spTree>
    <p:extLst>
      <p:ext uri="{BB962C8B-B14F-4D97-AF65-F5344CB8AC3E}">
        <p14:creationId xmlns:p14="http://schemas.microsoft.com/office/powerpoint/2010/main" val="10700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88EF9-C083-FA6C-FCF9-917910F9A5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2B3BF2-5C30-98E2-AEB3-4909FEECF1B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25281799-5B15-513E-06B4-4816F9D1EEDE}"/>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D76B6C27-4B2A-F80B-470F-9F8759FDEECF}"/>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00BC26C1-5970-A068-9CA6-183E04FE1B7E}"/>
              </a:ext>
            </a:extLst>
          </p:cNvPr>
          <p:cNvSpPr txBox="1"/>
          <p:nvPr/>
        </p:nvSpPr>
        <p:spPr>
          <a:xfrm>
            <a:off x="1613953" y="3372120"/>
            <a:ext cx="15707101" cy="2585323"/>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This system streamlines administrative /HR processes for efficient management.</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 Its reduced time consume.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And admin updated all details to employee with through this system.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Employee also can able to apply leave through this system. </a:t>
            </a:r>
          </a:p>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And they can view task for a day after completing their own task that details also can updated by employee.</a:t>
            </a:r>
          </a:p>
        </p:txBody>
      </p:sp>
      <p:sp>
        <p:nvSpPr>
          <p:cNvPr id="29" name="TextBox 25">
            <a:extLst>
              <a:ext uri="{FF2B5EF4-FFF2-40B4-BE49-F238E27FC236}">
                <a16:creationId xmlns:a16="http://schemas.microsoft.com/office/drawing/2014/main" id="{8CBC654E-726B-1C0E-06D4-2B211AF0C569}"/>
              </a:ext>
            </a:extLst>
          </p:cNvPr>
          <p:cNvSpPr txBox="1"/>
          <p:nvPr/>
        </p:nvSpPr>
        <p:spPr>
          <a:xfrm>
            <a:off x="1198310" y="1240487"/>
            <a:ext cx="15707101" cy="845488"/>
          </a:xfrm>
          <a:prstGeom prst="rect">
            <a:avLst/>
          </a:prstGeom>
        </p:spPr>
        <p:txBody>
          <a:bodyPr wrap="square" lIns="0" tIns="0" rIns="0" bIns="0" rtlCol="0" anchor="t">
            <a:spAutoFit/>
          </a:bodyPr>
          <a:lstStyle/>
          <a:p>
            <a:pPr algn="l">
              <a:lnSpc>
                <a:spcPts val="6523"/>
              </a:lnSpc>
            </a:pPr>
            <a:r>
              <a:rPr lang="en-US" sz="7329" dirty="0">
                <a:solidFill>
                  <a:srgbClr val="3E67C8"/>
                </a:solidFill>
                <a:latin typeface="Times New Roman" panose="02020603050405020304" pitchFamily="18" charset="0"/>
                <a:ea typeface="Montserrat Semi-Bold"/>
                <a:cs typeface="Times New Roman" panose="02020603050405020304" pitchFamily="18" charset="0"/>
                <a:sym typeface="Montserrat Semi-Bold"/>
              </a:rPr>
              <a:t>Proposed System</a:t>
            </a:r>
          </a:p>
        </p:txBody>
      </p:sp>
    </p:spTree>
    <p:extLst>
      <p:ext uri="{BB962C8B-B14F-4D97-AF65-F5344CB8AC3E}">
        <p14:creationId xmlns:p14="http://schemas.microsoft.com/office/powerpoint/2010/main" val="1246750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728B5-FE87-C479-E708-8692CFF608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656306-5CCB-751C-5207-A08512E3C23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6481EC56-67AB-EE99-7060-D662A99B97B6}"/>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B14A34A4-FA02-06C1-1DEC-271C27071EAB}"/>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034E29B1-64C9-89C1-6D50-26E1F27B5E4D}"/>
              </a:ext>
            </a:extLst>
          </p:cNvPr>
          <p:cNvSpPr txBox="1"/>
          <p:nvPr/>
        </p:nvSpPr>
        <p:spPr>
          <a:xfrm>
            <a:off x="1508760" y="3372120"/>
            <a:ext cx="15707101" cy="2154436"/>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The Project has several features and easy to manage. </a:t>
            </a:r>
          </a:p>
          <a:p>
            <a:pPr marL="1371600" lvl="2" indent="-457200" algn="just">
              <a:spcBef>
                <a:spcPct val="0"/>
              </a:spcBef>
              <a:buFont typeface="Wingdings" panose="05000000000000000000" pitchFamily="2" charset="2"/>
              <a:buChar char="Ø"/>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The System is user friendly. </a:t>
            </a:r>
          </a:p>
          <a:p>
            <a:pPr marL="1371600" lvl="2" indent="-457200" algn="just">
              <a:spcBef>
                <a:spcPct val="0"/>
              </a:spcBef>
              <a:buFont typeface="Wingdings" panose="05000000000000000000" pitchFamily="2" charset="2"/>
              <a:buChar char="Ø"/>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Cost effective. </a:t>
            </a:r>
          </a:p>
          <a:p>
            <a:pPr marL="1371600" lvl="2" indent="-457200" algn="just">
              <a:spcBef>
                <a:spcPct val="0"/>
              </a:spcBef>
              <a:buFont typeface="Wingdings" panose="05000000000000000000" pitchFamily="2" charset="2"/>
              <a:buChar char="Ø"/>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Back up support. </a:t>
            </a:r>
          </a:p>
          <a:p>
            <a:pPr marL="1371600" lvl="2" indent="-457200" algn="just">
              <a:spcBef>
                <a:spcPct val="0"/>
              </a:spcBef>
              <a:buFont typeface="Wingdings" panose="05000000000000000000" pitchFamily="2" charset="2"/>
              <a:buChar char="Ø"/>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Secured Data. </a:t>
            </a:r>
          </a:p>
        </p:txBody>
      </p:sp>
      <p:sp>
        <p:nvSpPr>
          <p:cNvPr id="29" name="TextBox 25">
            <a:extLst>
              <a:ext uri="{FF2B5EF4-FFF2-40B4-BE49-F238E27FC236}">
                <a16:creationId xmlns:a16="http://schemas.microsoft.com/office/drawing/2014/main" id="{2FBF376A-ACCC-A9CA-98C0-6644575916D5}"/>
              </a:ext>
            </a:extLst>
          </p:cNvPr>
          <p:cNvSpPr txBox="1"/>
          <p:nvPr/>
        </p:nvSpPr>
        <p:spPr>
          <a:xfrm>
            <a:off x="1198310" y="1240487"/>
            <a:ext cx="15707101" cy="845488"/>
          </a:xfrm>
          <a:prstGeom prst="rect">
            <a:avLst/>
          </a:prstGeom>
        </p:spPr>
        <p:txBody>
          <a:bodyPr wrap="square" lIns="0" tIns="0" rIns="0" bIns="0" rtlCol="0" anchor="t">
            <a:spAutoFit/>
          </a:bodyPr>
          <a:lstStyle/>
          <a:p>
            <a:pPr algn="l">
              <a:lnSpc>
                <a:spcPts val="6523"/>
              </a:lnSpc>
            </a:pPr>
            <a:r>
              <a:rPr lang="en-US" sz="7329" dirty="0">
                <a:solidFill>
                  <a:srgbClr val="3E67C8"/>
                </a:solidFill>
                <a:latin typeface="Times New Roman" panose="02020603050405020304" pitchFamily="18" charset="0"/>
                <a:ea typeface="Montserrat Semi-Bold"/>
                <a:cs typeface="Times New Roman" panose="02020603050405020304" pitchFamily="18" charset="0"/>
                <a:sym typeface="Montserrat Semi-Bold"/>
              </a:rPr>
              <a:t>Advantages Of Proposed System</a:t>
            </a:r>
          </a:p>
        </p:txBody>
      </p:sp>
    </p:spTree>
    <p:extLst>
      <p:ext uri="{BB962C8B-B14F-4D97-AF65-F5344CB8AC3E}">
        <p14:creationId xmlns:p14="http://schemas.microsoft.com/office/powerpoint/2010/main" val="274549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8E4EA-B644-8070-0E83-E823A8C34C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441F7C-A822-455A-9D89-97AA3E3912B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65304707-3851-1C52-C2C3-4196105CBB6B}"/>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1406B40D-1798-C18A-DAFC-1FA856CA76FD}"/>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5EBAE526-C121-784D-E416-B6ECFFD51514}"/>
              </a:ext>
            </a:extLst>
          </p:cNvPr>
          <p:cNvSpPr txBox="1"/>
          <p:nvPr/>
        </p:nvSpPr>
        <p:spPr>
          <a:xfrm>
            <a:off x="1508760" y="2933700"/>
            <a:ext cx="15707101" cy="6463308"/>
          </a:xfrm>
          <a:prstGeom prst="rect">
            <a:avLst/>
          </a:prstGeom>
        </p:spPr>
        <p:txBody>
          <a:bodyPr wrap="square" lIns="0" tIns="0" rIns="0" bIns="0" rtlCol="0" anchor="t">
            <a:spAutoFit/>
          </a:bodyPr>
          <a:lstStyle/>
          <a:p>
            <a:pPr marL="457200" indent="-457200" algn="just">
              <a:spcBef>
                <a:spcPct val="0"/>
              </a:spcBef>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To streamline the leave approval process through an automated leave management system.</a:t>
            </a:r>
          </a:p>
          <a:p>
            <a:pPr algn="just">
              <a:spcBef>
                <a:spcPct val="0"/>
              </a:spcBef>
            </a:pPr>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lgn="just">
              <a:spcBef>
                <a:spcPct val="0"/>
              </a:spcBef>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To enhance recruitment efficiency using AI-powered resume analysis with NLP techniques.</a:t>
            </a:r>
          </a:p>
          <a:p>
            <a:pPr algn="just">
              <a:spcBef>
                <a:spcPct val="0"/>
              </a:spcBef>
            </a:pPr>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lgn="just">
              <a:spcBef>
                <a:spcPct val="0"/>
              </a:spcBef>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To monitor employee satisfaction by implementing monthly sentiment analysis.</a:t>
            </a:r>
          </a:p>
          <a:p>
            <a:pPr algn="just">
              <a:spcBef>
                <a:spcPct val="0"/>
              </a:spcBef>
            </a:pPr>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lgn="just">
              <a:spcBef>
                <a:spcPct val="0"/>
              </a:spcBef>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To promote workplace transparency through a Raise Your Voice feature.</a:t>
            </a:r>
          </a:p>
          <a:p>
            <a:pPr marL="457200" indent="-457200" algn="just">
              <a:spcBef>
                <a:spcPct val="0"/>
              </a:spcBef>
              <a:buFont typeface="Arial" panose="020B0604020202020204" pitchFamily="34" charset="0"/>
              <a:buChar char="•"/>
            </a:pPr>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lgn="just">
              <a:spcBef>
                <a:spcPct val="0"/>
              </a:spcBef>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To provide HR with detailed, real-time reports of employees.</a:t>
            </a:r>
          </a:p>
          <a:p>
            <a:pPr algn="just">
              <a:spcBef>
                <a:spcPct val="0"/>
              </a:spcBef>
            </a:pPr>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lgn="just">
              <a:spcBef>
                <a:spcPct val="0"/>
              </a:spcBef>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To support informed decision-making through data visualization and intelligent search tools.</a:t>
            </a:r>
          </a:p>
          <a:p>
            <a:pPr marL="457200" indent="-457200" algn="just">
              <a:spcBef>
                <a:spcPct val="0"/>
              </a:spcBef>
              <a:buFont typeface="Arial" panose="020B0604020202020204" pitchFamily="34" charset="0"/>
              <a:buChar char="•"/>
            </a:pPr>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lgn="just">
              <a:spcBef>
                <a:spcPct val="0"/>
              </a:spcBef>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To ensure ease of use through an intuitive and user-friendly interface.</a:t>
            </a:r>
          </a:p>
          <a:p>
            <a:pPr algn="just">
              <a:spcBef>
                <a:spcPct val="0"/>
              </a:spcBef>
            </a:pPr>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lgn="just">
              <a:spcBef>
                <a:spcPct val="0"/>
              </a:spcBef>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To maintain data security and access control via role-based user permissions.</a:t>
            </a:r>
            <a:endParaRPr lang="en-US" sz="2800" dirty="0">
              <a:solidFill>
                <a:srgbClr val="0070C0"/>
              </a:solidFill>
              <a:latin typeface="Times New Roman" panose="02020603050405020304" pitchFamily="18" charset="0"/>
              <a:ea typeface="Montserrat Medium"/>
              <a:cs typeface="Times New Roman" panose="02020603050405020304" pitchFamily="18" charset="0"/>
              <a:sym typeface="Montserrat Medium"/>
            </a:endParaRPr>
          </a:p>
        </p:txBody>
      </p:sp>
      <p:sp>
        <p:nvSpPr>
          <p:cNvPr id="29" name="TextBox 25">
            <a:extLst>
              <a:ext uri="{FF2B5EF4-FFF2-40B4-BE49-F238E27FC236}">
                <a16:creationId xmlns:a16="http://schemas.microsoft.com/office/drawing/2014/main" id="{F9CEEAC2-C8E0-8B7C-7045-994980B9B08E}"/>
              </a:ext>
            </a:extLst>
          </p:cNvPr>
          <p:cNvSpPr txBox="1"/>
          <p:nvPr/>
        </p:nvSpPr>
        <p:spPr>
          <a:xfrm>
            <a:off x="1198310" y="1240487"/>
            <a:ext cx="15707101" cy="845488"/>
          </a:xfrm>
          <a:prstGeom prst="rect">
            <a:avLst/>
          </a:prstGeom>
        </p:spPr>
        <p:txBody>
          <a:bodyPr wrap="square" lIns="0" tIns="0" rIns="0" bIns="0" rtlCol="0" anchor="t">
            <a:spAutoFit/>
          </a:bodyPr>
          <a:lstStyle/>
          <a:p>
            <a:pPr algn="l">
              <a:lnSpc>
                <a:spcPts val="6523"/>
              </a:lnSpc>
            </a:pPr>
            <a:r>
              <a:rPr lang="en-US" sz="7329" dirty="0">
                <a:solidFill>
                  <a:srgbClr val="3E67C8"/>
                </a:solidFill>
                <a:latin typeface="Times New Roman" panose="02020603050405020304" pitchFamily="18" charset="0"/>
                <a:ea typeface="Montserrat Semi-Bold"/>
                <a:cs typeface="Times New Roman" panose="02020603050405020304" pitchFamily="18" charset="0"/>
                <a:sym typeface="Montserrat Semi-Bold"/>
              </a:rPr>
              <a:t>Project Objectives</a:t>
            </a:r>
          </a:p>
        </p:txBody>
      </p:sp>
    </p:spTree>
    <p:extLst>
      <p:ext uri="{BB962C8B-B14F-4D97-AF65-F5344CB8AC3E}">
        <p14:creationId xmlns:p14="http://schemas.microsoft.com/office/powerpoint/2010/main" val="2120581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F55EB-4082-6CDB-E935-772F543D2E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3D79FC2-A209-46D3-2BBC-F61E135BD75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17" name="TextBox 17">
            <a:extLst>
              <a:ext uri="{FF2B5EF4-FFF2-40B4-BE49-F238E27FC236}">
                <a16:creationId xmlns:a16="http://schemas.microsoft.com/office/drawing/2014/main" id="{F1D53102-F229-A6D4-C053-FE294FCB7B86}"/>
              </a:ext>
            </a:extLst>
          </p:cNvPr>
          <p:cNvSpPr txBox="1"/>
          <p:nvPr/>
        </p:nvSpPr>
        <p:spPr>
          <a:xfrm>
            <a:off x="0" y="-280987"/>
            <a:ext cx="9467504" cy="3653107"/>
          </a:xfrm>
          <a:prstGeom prst="rect">
            <a:avLst/>
          </a:prstGeom>
        </p:spPr>
        <p:txBody>
          <a:bodyPr lIns="50800" tIns="50800" rIns="50800" bIns="50800" rtlCol="0" anchor="ctr"/>
          <a:lstStyle/>
          <a:p>
            <a:pPr algn="ctr">
              <a:lnSpc>
                <a:spcPts val="2199"/>
              </a:lnSpc>
            </a:pPr>
            <a:endParaRPr/>
          </a:p>
        </p:txBody>
      </p:sp>
      <p:sp>
        <p:nvSpPr>
          <p:cNvPr id="26" name="TextBox 26">
            <a:extLst>
              <a:ext uri="{FF2B5EF4-FFF2-40B4-BE49-F238E27FC236}">
                <a16:creationId xmlns:a16="http://schemas.microsoft.com/office/drawing/2014/main" id="{0FE1F5EF-BCED-39D4-6FAA-E8A125EDF1B6}"/>
              </a:ext>
            </a:extLst>
          </p:cNvPr>
          <p:cNvSpPr txBox="1"/>
          <p:nvPr/>
        </p:nvSpPr>
        <p:spPr>
          <a:xfrm>
            <a:off x="17231101" y="678211"/>
            <a:ext cx="776930" cy="418641"/>
          </a:xfrm>
          <a:prstGeom prst="rect">
            <a:avLst/>
          </a:prstGeom>
        </p:spPr>
        <p:txBody>
          <a:bodyPr lIns="0" tIns="0" rIns="0" bIns="0" rtlCol="0" anchor="t">
            <a:spAutoFit/>
          </a:bodyPr>
          <a:lstStyle/>
          <a:p>
            <a:pPr algn="l">
              <a:lnSpc>
                <a:spcPts val="3004"/>
              </a:lnSpc>
            </a:pPr>
            <a:r>
              <a:rPr lang="en-US" sz="3375" b="1" dirty="0">
                <a:solidFill>
                  <a:srgbClr val="FFFFFF"/>
                </a:solidFill>
                <a:latin typeface="Montserrat Ultra-Bold"/>
                <a:ea typeface="Montserrat Ultra-Bold"/>
                <a:cs typeface="Montserrat Ultra-Bold"/>
                <a:sym typeface="Montserrat Ultra-Bold"/>
              </a:rPr>
              <a:t>03</a:t>
            </a:r>
          </a:p>
        </p:txBody>
      </p:sp>
      <p:sp>
        <p:nvSpPr>
          <p:cNvPr id="27" name="TextBox 27">
            <a:extLst>
              <a:ext uri="{FF2B5EF4-FFF2-40B4-BE49-F238E27FC236}">
                <a16:creationId xmlns:a16="http://schemas.microsoft.com/office/drawing/2014/main" id="{D6F0D1C8-16AE-245A-ACD5-D5DDC7DD1E39}"/>
              </a:ext>
            </a:extLst>
          </p:cNvPr>
          <p:cNvSpPr txBox="1"/>
          <p:nvPr/>
        </p:nvSpPr>
        <p:spPr>
          <a:xfrm>
            <a:off x="1613953" y="3086100"/>
            <a:ext cx="15707101" cy="5601533"/>
          </a:xfrm>
          <a:prstGeom prst="rect">
            <a:avLst/>
          </a:prstGeom>
        </p:spPr>
        <p:txBody>
          <a:bodyPr wrap="square" lIns="0" tIns="0" rIns="0" bIns="0" rtlCol="0" anchor="t">
            <a:spAutoFit/>
          </a:bodyPr>
          <a:lstStyle/>
          <a:p>
            <a:pPr marL="457200" indent="-457200" algn="just">
              <a:spcBef>
                <a:spcPct val="0"/>
              </a:spcBef>
              <a:buFont typeface="Wingdings" panose="05000000000000000000" pitchFamily="2" charset="2"/>
              <a:buChar char="Ø"/>
            </a:pP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Frontend:</a:t>
            </a:r>
          </a:p>
          <a:p>
            <a:pPr marL="914400" lvl="1"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ReactJS (JavaScript library for building dynamic user interfaces)</a:t>
            </a:r>
          </a:p>
          <a:p>
            <a:pPr marL="914400" lvl="1"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Axios (for API integration)</a:t>
            </a:r>
          </a:p>
          <a:p>
            <a:pPr marL="914400" lvl="1"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HTML5, CSS3 (structure and styling)</a:t>
            </a:r>
          </a:p>
          <a:p>
            <a:pPr marL="914400" lvl="1"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Charting libraries (e.g., Recharts) for visualizations</a:t>
            </a:r>
          </a:p>
          <a:p>
            <a:pPr marL="457200" indent="-457200" algn="just">
              <a:spcBef>
                <a:spcPct val="0"/>
              </a:spcBef>
              <a:buFont typeface="Wingdings" panose="05000000000000000000" pitchFamily="2" charset="2"/>
              <a:buChar char="Ø"/>
            </a:pP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Backend:</a:t>
            </a:r>
          </a:p>
          <a:p>
            <a:pPr marL="914400" lvl="1"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Node.js (server-side runtime)</a:t>
            </a:r>
          </a:p>
          <a:p>
            <a:pPr marL="914400" lvl="1"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Express.js (backend framework for handling routes and APIs)</a:t>
            </a:r>
          </a:p>
          <a:p>
            <a:pPr marL="914400" lvl="1" indent="-457200" algn="just">
              <a:spcBef>
                <a:spcPct val="0"/>
              </a:spcBef>
              <a:buFont typeface="Arial" panose="020B0604020202020204" pitchFamily="34" charset="0"/>
              <a:buChar char="•"/>
            </a:pPr>
            <a:r>
              <a:rPr lang="en-US" sz="2800" dirty="0" err="1">
                <a:solidFill>
                  <a:srgbClr val="006CCD"/>
                </a:solidFill>
                <a:latin typeface="Times New Roman" panose="02020603050405020304" pitchFamily="18" charset="0"/>
                <a:ea typeface="Montserrat Medium"/>
                <a:cs typeface="Times New Roman" panose="02020603050405020304" pitchFamily="18" charset="0"/>
                <a:sym typeface="Montserrat Medium"/>
              </a:rPr>
              <a:t>bcryptjs</a:t>
            </a: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 (for password hashing and security)</a:t>
            </a:r>
          </a:p>
          <a:p>
            <a:pPr marL="914400" lvl="1"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JSON Web Token (JWT) for authentication</a:t>
            </a:r>
          </a:p>
          <a:p>
            <a:pPr marL="457200" indent="-457200" algn="just">
              <a:spcBef>
                <a:spcPct val="0"/>
              </a:spcBef>
              <a:buFont typeface="Wingdings" panose="05000000000000000000" pitchFamily="2" charset="2"/>
              <a:buChar char="Ø"/>
            </a:pPr>
            <a:r>
              <a:rPr lang="en-US" sz="2800" b="1" dirty="0">
                <a:solidFill>
                  <a:srgbClr val="006CCD"/>
                </a:solidFill>
                <a:latin typeface="Times New Roman" panose="02020603050405020304" pitchFamily="18" charset="0"/>
                <a:ea typeface="Montserrat Medium"/>
                <a:cs typeface="Times New Roman" panose="02020603050405020304" pitchFamily="18" charset="0"/>
                <a:sym typeface="Montserrat Medium"/>
              </a:rPr>
              <a:t>Database:</a:t>
            </a:r>
          </a:p>
          <a:p>
            <a:pPr marL="914400" lvl="1"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MongoDB (NoSQL database to store employee data, leave requests, feedback, etc.)</a:t>
            </a:r>
          </a:p>
          <a:p>
            <a:pPr marL="914400" lvl="1" indent="-457200" algn="just">
              <a:spcBef>
                <a:spcPct val="0"/>
              </a:spcBef>
              <a:buFont typeface="Arial" panose="020B0604020202020204" pitchFamily="34" charset="0"/>
              <a:buChar char="•"/>
            </a:pPr>
            <a:r>
              <a:rPr lang="en-US" sz="2800" dirty="0">
                <a:solidFill>
                  <a:srgbClr val="006CCD"/>
                </a:solidFill>
                <a:latin typeface="Times New Roman" panose="02020603050405020304" pitchFamily="18" charset="0"/>
                <a:ea typeface="Montserrat Medium"/>
                <a:cs typeface="Times New Roman" panose="02020603050405020304" pitchFamily="18" charset="0"/>
                <a:sym typeface="Montserrat Medium"/>
              </a:rPr>
              <a:t>Mongoose (ODM library for MongoDB)</a:t>
            </a:r>
          </a:p>
        </p:txBody>
      </p:sp>
      <p:sp>
        <p:nvSpPr>
          <p:cNvPr id="29" name="TextBox 25">
            <a:extLst>
              <a:ext uri="{FF2B5EF4-FFF2-40B4-BE49-F238E27FC236}">
                <a16:creationId xmlns:a16="http://schemas.microsoft.com/office/drawing/2014/main" id="{D7002401-A32D-22A4-EC7D-4824236C6D03}"/>
              </a:ext>
            </a:extLst>
          </p:cNvPr>
          <p:cNvSpPr txBox="1"/>
          <p:nvPr/>
        </p:nvSpPr>
        <p:spPr>
          <a:xfrm>
            <a:off x="1198310" y="1240487"/>
            <a:ext cx="15707101" cy="845488"/>
          </a:xfrm>
          <a:prstGeom prst="rect">
            <a:avLst/>
          </a:prstGeom>
        </p:spPr>
        <p:txBody>
          <a:bodyPr wrap="square" lIns="0" tIns="0" rIns="0" bIns="0" rtlCol="0" anchor="t">
            <a:spAutoFit/>
          </a:bodyPr>
          <a:lstStyle/>
          <a:p>
            <a:pPr>
              <a:lnSpc>
                <a:spcPts val="6523"/>
              </a:lnSpc>
            </a:pPr>
            <a:r>
              <a:rPr lang="en-US" sz="7329" dirty="0">
                <a:solidFill>
                  <a:srgbClr val="3E67C8"/>
                </a:solidFill>
                <a:latin typeface="Times New Roman" panose="02020603050405020304" pitchFamily="18" charset="0"/>
                <a:ea typeface="Montserrat Semi-Bold"/>
                <a:cs typeface="Times New Roman" panose="02020603050405020304" pitchFamily="18" charset="0"/>
                <a:sym typeface="Montserrat Semi-Bold"/>
              </a:rPr>
              <a:t>Technologies Used</a:t>
            </a:r>
          </a:p>
        </p:txBody>
      </p:sp>
    </p:spTree>
    <p:extLst>
      <p:ext uri="{BB962C8B-B14F-4D97-AF65-F5344CB8AC3E}">
        <p14:creationId xmlns:p14="http://schemas.microsoft.com/office/powerpoint/2010/main" val="232734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TotalTime>
  <Words>1502</Words>
  <Application>Microsoft Office PowerPoint</Application>
  <PresentationFormat>Custom</PresentationFormat>
  <Paragraphs>288</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Montserrat Ultra-Bold</vt:lpstr>
      <vt:lpstr>Calibri</vt:lpstr>
      <vt:lpstr>Montserrat Semi-Bold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Modern Startup Pitch Deck Presentation</dc:title>
  <dc:creator>Suhana Tarannum</dc:creator>
  <cp:lastModifiedBy>Akhila Thuli</cp:lastModifiedBy>
  <cp:revision>6</cp:revision>
  <dcterms:created xsi:type="dcterms:W3CDTF">2006-08-16T00:00:00Z</dcterms:created>
  <dcterms:modified xsi:type="dcterms:W3CDTF">2025-07-10T04:27:45Z</dcterms:modified>
  <dc:identifier>DAGsr2TAxy0</dc:identifier>
</cp:coreProperties>
</file>